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87" r:id="rId3"/>
    <p:sldId id="597" r:id="rId4"/>
    <p:sldId id="598" r:id="rId5"/>
    <p:sldId id="590" r:id="rId6"/>
    <p:sldId id="592" r:id="rId7"/>
    <p:sldId id="591" r:id="rId8"/>
    <p:sldId id="593" r:id="rId9"/>
    <p:sldId id="594" r:id="rId10"/>
    <p:sldId id="595" r:id="rId11"/>
    <p:sldId id="596" r:id="rId12"/>
    <p:sldId id="552" r:id="rId13"/>
    <p:sldId id="38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94660"/>
  </p:normalViewPr>
  <p:slideViewPr>
    <p:cSldViewPr snapToGrid="0">
      <p:cViewPr>
        <p:scale>
          <a:sx n="69" d="100"/>
          <a:sy n="69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C6A97-DE02-4303-A8B7-97A0284DA32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D7DA8-6A4B-4C3D-9520-5B4B9963401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4261-6E22-488F-A57E-C39E9F1EDC7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591E-C398-4862-98B5-C20794FD7C51}" type="slidenum">
              <a:rPr lang="ru-RU" smtClean="0"/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4261-6E22-488F-A57E-C39E9F1EDC7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591E-C398-4862-98B5-C20794FD7C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4261-6E22-488F-A57E-C39E9F1EDC7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591E-C398-4862-98B5-C20794FD7C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4261-6E22-488F-A57E-C39E9F1EDC7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591E-C398-4862-98B5-C20794FD7C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4261-6E22-488F-A57E-C39E9F1EDC7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591E-C398-4862-98B5-C20794FD7C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4261-6E22-488F-A57E-C39E9F1EDC7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591E-C398-4862-98B5-C20794FD7C51}" type="slidenum">
              <a:rPr lang="ru-RU" smtClean="0"/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4261-6E22-488F-A57E-C39E9F1EDC7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591E-C398-4862-98B5-C20794FD7C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4261-6E22-488F-A57E-C39E9F1EDC7E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591E-C398-4862-98B5-C20794FD7C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4261-6E22-488F-A57E-C39E9F1EDC7E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591E-C398-4862-98B5-C20794FD7C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4261-6E22-488F-A57E-C39E9F1EDC7E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591E-C398-4862-98B5-C20794FD7C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3AE4261-6E22-488F-A57E-C39E9F1EDC7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76591E-C398-4862-98B5-C20794FD7C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4261-6E22-488F-A57E-C39E9F1EDC7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591E-C398-4862-98B5-C20794FD7C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AE4261-6E22-488F-A57E-C39E9F1EDC7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76591E-C398-4862-98B5-C20794FD7C51}" type="slidenum">
              <a:rPr lang="ru-RU" smtClean="0"/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4720" y="1371600"/>
            <a:ext cx="768096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Georgia" panose="02040502050405020303" pitchFamily="18" charset="0"/>
              </a:rPr>
              <a:t>                </a:t>
            </a:r>
            <a:r>
              <a:rPr lang="ru-RU" sz="3600" b="1" dirty="0" smtClean="0">
                <a:latin typeface="Georgia" panose="02040502050405020303" pitchFamily="18" charset="0"/>
              </a:rPr>
              <a:t>ДОКЛАД</a:t>
            </a:r>
            <a:endParaRPr lang="ru-RU" sz="3600" dirty="0" smtClean="0">
              <a:latin typeface="Georgia" panose="02040502050405020303" pitchFamily="18" charset="0"/>
            </a:endParaRPr>
          </a:p>
          <a:p>
            <a:r>
              <a:rPr lang="ru-RU" sz="2400" b="1" dirty="0" smtClean="0">
                <a:latin typeface="Georgia" panose="02040502050405020303" pitchFamily="18" charset="0"/>
              </a:rPr>
              <a:t>для отчётного  ежегодного  годового собрания собственников помещений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r>
              <a:rPr lang="ru-RU" sz="2000" dirty="0" smtClean="0">
                <a:latin typeface="Georgia" panose="02040502050405020303" pitchFamily="18" charset="0"/>
              </a:rPr>
              <a:t>     период проведения с 28.11-08.12 -2024 года  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3" name="Picture 2" descr="https://sovetdoma11.okis.ru/files/5/0/2/50210/Tjnkxadj6uc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13" y="1088595"/>
            <a:ext cx="2827462" cy="336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е поле 3"/>
          <p:cNvSpPr txBox="1"/>
          <p:nvPr/>
        </p:nvSpPr>
        <p:spPr>
          <a:xfrm>
            <a:off x="3016250" y="3711575"/>
            <a:ext cx="86518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   «</a:t>
            </a:r>
            <a:r>
              <a:rPr lang="ru-RU" altLang="en-US" sz="2800"/>
              <a:t> </a:t>
            </a:r>
            <a:r>
              <a:rPr lang="ru-RU" altLang="en-US" sz="2800" b="1">
                <a:sym typeface="+mn-ea"/>
              </a:rPr>
              <a:t>государственный  учёт  жилого фонда МКД № 11» </a:t>
            </a:r>
            <a:endParaRPr lang="ru-RU" altLang="en-US" sz="2800" b="1"/>
          </a:p>
          <a:p>
            <a:r>
              <a:rPr lang="ru-RU" altLang="en-US" sz="2800" b="1"/>
              <a:t>  </a:t>
            </a:r>
            <a:endParaRPr lang="ru-RU" altLang="en-US" sz="2800" b="1"/>
          </a:p>
          <a:p>
            <a:r>
              <a:rPr lang="ru-RU" altLang="en-US" sz="2800" b="1"/>
              <a:t>     </a:t>
            </a:r>
            <a:endParaRPr lang="ru-RU" altLang="en-US" sz="28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6660" y="1090295"/>
            <a:ext cx="6355080" cy="219519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326515" y="434340"/>
            <a:ext cx="6245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/>
              <a:t>нежилое  помещение ХХ1  </a:t>
            </a:r>
            <a:endParaRPr lang="ru-RU" altLang="en-US" b="1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3429000"/>
            <a:ext cx="10034905" cy="212598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7694295" y="2597785"/>
            <a:ext cx="3750945" cy="5181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b="1"/>
              <a:t>общее имущество без решений собственников -продать НЕЛЬЗЯ</a:t>
            </a:r>
            <a:r>
              <a:rPr lang="ru-RU" altLang="en-US"/>
              <a:t>!</a:t>
            </a:r>
            <a:endParaRPr lang="ru-RU" altLang="en-US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1666240" y="5523865"/>
            <a:ext cx="8382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/>
              <a:t>по виртуальному помещению продажи  - возможны!</a:t>
            </a:r>
            <a:endParaRPr lang="ru-RU" altLang="en-US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686435" y="924560"/>
            <a:ext cx="1062736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В связи  с  государственной программой  учёта   жилого фонда , наши  нарушения  учёта  управляющей компанией  ООО « УК «Экосервис»  по многоквартирному дому №11, ул.Школьная ,пос Зелёный не дают возможности проводить он-лайн собрании заочным голосованием.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А так же предоставляют прекрасные возможности «распродажи» нашего имущества -управляющей компанией ООО «УК «Экосервис»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r>
              <a:rPr lang="ru-RU" altLang="en-US"/>
              <a:t>Только проведение кадасторовых инженерных работ могу поправить наши дела и которым воспрепятствует   </a:t>
            </a:r>
            <a:r>
              <a:rPr lang="ru-RU" altLang="en-US">
                <a:sym typeface="+mn-ea"/>
              </a:rPr>
              <a:t>ООО «УК «Экосервис», Администрация г. Ногинска (без её помощи такие варианты в РОСРЕЕСТРЕ - невозможны, а также отказ в проведении аудита учёта жилого фонда)</a:t>
            </a:r>
            <a:endParaRPr lang="ru-RU" altLang="en-US">
              <a:sym typeface="+mn-ea"/>
            </a:endParaRPr>
          </a:p>
          <a:p>
            <a:endParaRPr lang="ru-RU" altLang="en-US">
              <a:sym typeface="+mn-ea"/>
            </a:endParaRPr>
          </a:p>
          <a:p>
            <a:endParaRPr lang="ru-RU" altLang="en-US">
              <a:sym typeface="+mn-ea"/>
            </a:endParaRPr>
          </a:p>
          <a:p>
            <a:r>
              <a:rPr lang="ru-RU" altLang="en-US">
                <a:sym typeface="+mn-ea"/>
              </a:rPr>
              <a:t>БУДЕМ работать в этом направлении...</a:t>
            </a:r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Изображение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1773382" y="512619"/>
            <a:ext cx="6788727" cy="396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700405" y="692785"/>
            <a:ext cx="10354945" cy="1226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b="1"/>
              <a:t>ЗАКОН : </a:t>
            </a:r>
            <a:r>
              <a:rPr lang="en-US" altLang="en-US" b="1"/>
              <a:t>ЖК</a:t>
            </a:r>
            <a:r>
              <a:rPr lang="en-US" altLang="ru-RU" b="1"/>
              <a:t> </a:t>
            </a:r>
            <a:r>
              <a:rPr lang="en-US" altLang="en-US" b="1"/>
              <a:t>РФ</a:t>
            </a:r>
            <a:r>
              <a:rPr lang="en-US" altLang="ru-RU" b="1"/>
              <a:t> </a:t>
            </a:r>
            <a:r>
              <a:rPr lang="en-US" altLang="en-US" b="1"/>
              <a:t>Статья</a:t>
            </a:r>
            <a:r>
              <a:rPr lang="en-US" altLang="ru-RU" b="1"/>
              <a:t> 19. </a:t>
            </a:r>
            <a:r>
              <a:rPr lang="en-US" altLang="en-US" b="1"/>
              <a:t>Жилищный</a:t>
            </a:r>
            <a:r>
              <a:rPr lang="en-US" altLang="ru-RU" b="1"/>
              <a:t> </a:t>
            </a:r>
            <a:r>
              <a:rPr lang="en-US" altLang="en-US" b="1"/>
              <a:t>фонд</a:t>
            </a:r>
            <a:endParaRPr lang="en-US" altLang="en-US" b="1"/>
          </a:p>
          <a:p>
            <a:endParaRPr lang="en-US" altLang="ru-RU"/>
          </a:p>
          <a:p>
            <a:r>
              <a:rPr lang="en-US" altLang="ru-RU"/>
              <a:t>1. </a:t>
            </a:r>
            <a:r>
              <a:rPr lang="en-US" altLang="en-US"/>
              <a:t>Жилищный</a:t>
            </a:r>
            <a:r>
              <a:rPr lang="en-US" altLang="ru-RU"/>
              <a:t> </a:t>
            </a:r>
            <a:r>
              <a:rPr lang="en-US" altLang="en-US"/>
              <a:t>фонд</a:t>
            </a:r>
            <a:r>
              <a:rPr lang="en-US" altLang="ru-RU"/>
              <a:t> - </a:t>
            </a:r>
            <a:r>
              <a:rPr lang="en-US" altLang="en-US"/>
              <a:t>совокупность</a:t>
            </a:r>
            <a:r>
              <a:rPr lang="en-US" altLang="ru-RU"/>
              <a:t> </a:t>
            </a:r>
            <a:r>
              <a:rPr lang="en-US" altLang="en-US"/>
              <a:t>всех</a:t>
            </a:r>
            <a:r>
              <a:rPr lang="en-US" altLang="ru-RU"/>
              <a:t> </a:t>
            </a:r>
            <a:r>
              <a:rPr lang="en-US" altLang="en-US"/>
              <a:t>жилых</a:t>
            </a:r>
            <a:r>
              <a:rPr lang="en-US" altLang="ru-RU"/>
              <a:t> </a:t>
            </a:r>
            <a:r>
              <a:rPr lang="en-US" altLang="en-US"/>
              <a:t>помещений</a:t>
            </a:r>
            <a:r>
              <a:rPr lang="en-US" altLang="ru-RU"/>
              <a:t>, </a:t>
            </a:r>
            <a:r>
              <a:rPr lang="en-US" altLang="en-US"/>
              <a:t>находящихся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территории</a:t>
            </a:r>
            <a:r>
              <a:rPr lang="en-US" altLang="ru-RU"/>
              <a:t> </a:t>
            </a:r>
            <a:r>
              <a:rPr lang="en-US" altLang="en-US"/>
              <a:t>Российской</a:t>
            </a:r>
            <a:r>
              <a:rPr lang="en-US" altLang="ru-RU"/>
              <a:t> </a:t>
            </a:r>
            <a:r>
              <a:rPr lang="en-US" altLang="en-US"/>
              <a:t>Федерации</a:t>
            </a:r>
            <a:r>
              <a:rPr lang="en-US" altLang="ru-RU"/>
              <a:t>.</a:t>
            </a:r>
            <a:endParaRPr lang="en-US" altLang="ru-RU"/>
          </a:p>
          <a:p>
            <a:endParaRPr lang="en-US" altLang="ru-RU"/>
          </a:p>
          <a:p>
            <a:r>
              <a:rPr lang="en-US" altLang="ru-RU"/>
              <a:t>4. </a:t>
            </a:r>
            <a:r>
              <a:rPr lang="en-US" altLang="en-US"/>
              <a:t>Жилищный</a:t>
            </a:r>
            <a:r>
              <a:rPr lang="en-US" altLang="ru-RU"/>
              <a:t> </a:t>
            </a:r>
            <a:r>
              <a:rPr lang="en-US" altLang="en-US"/>
              <a:t>фонд</a:t>
            </a:r>
            <a:r>
              <a:rPr lang="en-US" altLang="ru-RU"/>
              <a:t> </a:t>
            </a:r>
            <a:r>
              <a:rPr lang="en-US" altLang="en-US"/>
              <a:t>подлежит</a:t>
            </a:r>
            <a:r>
              <a:rPr lang="en-US" altLang="ru-RU"/>
              <a:t> </a:t>
            </a:r>
            <a:r>
              <a:rPr lang="en-US" altLang="en-US"/>
              <a:t>государственному</a:t>
            </a:r>
            <a:r>
              <a:rPr lang="en-US" altLang="ru-RU"/>
              <a:t> </a:t>
            </a:r>
            <a:r>
              <a:rPr lang="en-US" altLang="en-US"/>
              <a:t>учету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порядке</a:t>
            </a:r>
            <a:r>
              <a:rPr lang="en-US" altLang="ru-RU"/>
              <a:t>, </a:t>
            </a:r>
            <a:r>
              <a:rPr lang="en-US" altLang="en-US"/>
              <a:t>установленном</a:t>
            </a:r>
            <a:r>
              <a:rPr lang="en-US" altLang="ru-RU"/>
              <a:t> </a:t>
            </a:r>
            <a:r>
              <a:rPr lang="en-US" altLang="en-US"/>
              <a:t>уполномоченным</a:t>
            </a:r>
            <a:r>
              <a:rPr lang="en-US" altLang="ru-RU"/>
              <a:t> </a:t>
            </a:r>
            <a:r>
              <a:rPr lang="en-US" altLang="en-US"/>
              <a:t>Правительством</a:t>
            </a:r>
            <a:r>
              <a:rPr lang="en-US" altLang="ru-RU"/>
              <a:t> </a:t>
            </a:r>
            <a:r>
              <a:rPr lang="en-US" altLang="en-US"/>
              <a:t>Российской</a:t>
            </a:r>
            <a:r>
              <a:rPr lang="en-US" altLang="ru-RU"/>
              <a:t> </a:t>
            </a:r>
            <a:r>
              <a:rPr lang="en-US" altLang="en-US"/>
              <a:t>Федерации</a:t>
            </a:r>
            <a:r>
              <a:rPr lang="en-US" altLang="ru-RU"/>
              <a:t> </a:t>
            </a:r>
            <a:r>
              <a:rPr lang="en-US" altLang="en-US"/>
              <a:t>федеральным</a:t>
            </a:r>
            <a:r>
              <a:rPr lang="en-US" altLang="ru-RU"/>
              <a:t> </a:t>
            </a:r>
            <a:r>
              <a:rPr lang="en-US" altLang="en-US"/>
              <a:t>органом</a:t>
            </a:r>
            <a:r>
              <a:rPr lang="en-US" altLang="ru-RU"/>
              <a:t> </a:t>
            </a:r>
            <a:r>
              <a:rPr lang="en-US" altLang="en-US"/>
              <a:t>исполнительной</a:t>
            </a:r>
            <a:r>
              <a:rPr lang="en-US" altLang="ru-RU"/>
              <a:t> </a:t>
            </a:r>
            <a:r>
              <a:rPr lang="en-US" altLang="en-US"/>
              <a:t>власти</a:t>
            </a:r>
            <a:r>
              <a:rPr lang="en-US" altLang="ru-RU"/>
              <a:t>.</a:t>
            </a:r>
            <a:endParaRPr lang="en-US" altLang="ru-RU"/>
          </a:p>
          <a:p>
            <a:endParaRPr lang="en-US" altLang="ru-RU"/>
          </a:p>
          <a:p>
            <a:r>
              <a:rPr lang="en-US" altLang="ru-RU"/>
              <a:t>5. </a:t>
            </a:r>
            <a:r>
              <a:rPr lang="en-US" altLang="en-US"/>
              <a:t>Государственный</a:t>
            </a:r>
            <a:r>
              <a:rPr lang="en-US" altLang="ru-RU"/>
              <a:t> </a:t>
            </a:r>
            <a:r>
              <a:rPr lang="en-US" altLang="en-US"/>
              <a:t>учет</a:t>
            </a:r>
            <a:r>
              <a:rPr lang="en-US" altLang="ru-RU"/>
              <a:t> </a:t>
            </a:r>
            <a:r>
              <a:rPr lang="en-US" altLang="en-US"/>
              <a:t>жилищного</a:t>
            </a:r>
            <a:r>
              <a:rPr lang="en-US" altLang="ru-RU"/>
              <a:t> </a:t>
            </a:r>
            <a:r>
              <a:rPr lang="en-US" altLang="en-US"/>
              <a:t>фонда</a:t>
            </a:r>
            <a:r>
              <a:rPr lang="en-US" altLang="ru-RU"/>
              <a:t> </a:t>
            </a:r>
            <a:r>
              <a:rPr lang="en-US" altLang="en-US"/>
              <a:t>наряду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иными</a:t>
            </a:r>
            <a:r>
              <a:rPr lang="en-US" altLang="ru-RU"/>
              <a:t> </a:t>
            </a:r>
            <a:r>
              <a:rPr lang="en-US" altLang="en-US"/>
              <a:t>формами</a:t>
            </a:r>
            <a:r>
              <a:rPr lang="en-US" altLang="ru-RU"/>
              <a:t> </a:t>
            </a:r>
            <a:r>
              <a:rPr lang="en-US" altLang="en-US"/>
              <a:t>его</a:t>
            </a:r>
            <a:r>
              <a:rPr lang="en-US" altLang="ru-RU"/>
              <a:t> </a:t>
            </a:r>
            <a:r>
              <a:rPr lang="en-US" altLang="en-US"/>
              <a:t>учета</a:t>
            </a:r>
            <a:r>
              <a:rPr lang="en-US" altLang="ru-RU"/>
              <a:t> </a:t>
            </a:r>
            <a:r>
              <a:rPr lang="en-US" altLang="en-US"/>
              <a:t>должен</a:t>
            </a:r>
            <a:r>
              <a:rPr lang="en-US" altLang="ru-RU"/>
              <a:t> </a:t>
            </a:r>
            <a:r>
              <a:rPr lang="en-US" altLang="en-US"/>
              <a:t>предусматривать</a:t>
            </a:r>
            <a:r>
              <a:rPr lang="en-US" altLang="ru-RU"/>
              <a:t> </a:t>
            </a:r>
            <a:r>
              <a:rPr lang="en-US" altLang="en-US"/>
              <a:t>проведение</a:t>
            </a:r>
            <a:r>
              <a:rPr lang="en-US" altLang="ru-RU"/>
              <a:t> </a:t>
            </a:r>
            <a:r>
              <a:rPr lang="en-US" altLang="en-US"/>
              <a:t>технического</a:t>
            </a:r>
            <a:r>
              <a:rPr lang="en-US" altLang="ru-RU"/>
              <a:t> </a:t>
            </a:r>
            <a:r>
              <a:rPr lang="en-US" altLang="en-US"/>
              <a:t>учета</a:t>
            </a:r>
            <a:r>
              <a:rPr lang="en-US" altLang="ru-RU"/>
              <a:t> </a:t>
            </a:r>
            <a:r>
              <a:rPr lang="en-US" altLang="en-US"/>
              <a:t>жилищного</a:t>
            </a:r>
            <a:r>
              <a:rPr lang="en-US" altLang="ru-RU"/>
              <a:t> </a:t>
            </a:r>
            <a:r>
              <a:rPr lang="en-US" altLang="en-US"/>
              <a:t>фонда</a:t>
            </a:r>
            <a:r>
              <a:rPr lang="en-US" altLang="ru-RU"/>
              <a:t>,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том</a:t>
            </a:r>
            <a:r>
              <a:rPr lang="en-US" altLang="ru-RU"/>
              <a:t> </a:t>
            </a:r>
            <a:r>
              <a:rPr lang="en-US" altLang="en-US"/>
              <a:t>числе</a:t>
            </a:r>
            <a:r>
              <a:rPr lang="en-US" altLang="ru-RU"/>
              <a:t> </a:t>
            </a:r>
            <a:r>
              <a:rPr lang="en-US" altLang="en-US"/>
              <a:t>его</a:t>
            </a:r>
            <a:r>
              <a:rPr lang="en-US" altLang="ru-RU"/>
              <a:t> </a:t>
            </a:r>
            <a:r>
              <a:rPr lang="en-US" altLang="en-US"/>
              <a:t>техническую</a:t>
            </a:r>
            <a:r>
              <a:rPr lang="en-US" altLang="ru-RU"/>
              <a:t> </a:t>
            </a:r>
            <a:r>
              <a:rPr lang="en-US" altLang="en-US"/>
              <a:t>инвентаризацию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техническую</a:t>
            </a:r>
            <a:r>
              <a:rPr lang="en-US" altLang="ru-RU"/>
              <a:t> </a:t>
            </a:r>
            <a:r>
              <a:rPr lang="en-US" altLang="en-US"/>
              <a:t>паспортизацию</a:t>
            </a:r>
            <a:r>
              <a:rPr lang="en-US" altLang="ru-RU"/>
              <a:t> (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оформлением</a:t>
            </a:r>
            <a:r>
              <a:rPr lang="en-US" altLang="ru-RU"/>
              <a:t> </a:t>
            </a:r>
            <a:r>
              <a:rPr lang="en-US" altLang="en-US"/>
              <a:t>технических</a:t>
            </a:r>
            <a:r>
              <a:rPr lang="en-US" altLang="ru-RU"/>
              <a:t> </a:t>
            </a:r>
            <a:r>
              <a:rPr lang="en-US" altLang="en-US"/>
              <a:t>паспортов</a:t>
            </a:r>
            <a:r>
              <a:rPr lang="en-US" altLang="ru-RU"/>
              <a:t> </a:t>
            </a:r>
            <a:r>
              <a:rPr lang="en-US" altLang="en-US"/>
              <a:t>жилых</a:t>
            </a:r>
            <a:r>
              <a:rPr lang="en-US" altLang="ru-RU"/>
              <a:t> </a:t>
            </a:r>
            <a:r>
              <a:rPr lang="en-US" altLang="en-US"/>
              <a:t>помещений</a:t>
            </a:r>
            <a:r>
              <a:rPr lang="en-US" altLang="ru-RU"/>
              <a:t> - </a:t>
            </a:r>
            <a:r>
              <a:rPr lang="en-US" altLang="en-US"/>
              <a:t>документов</a:t>
            </a:r>
            <a:r>
              <a:rPr lang="en-US" altLang="ru-RU"/>
              <a:t>, </a:t>
            </a:r>
            <a:r>
              <a:rPr lang="en-US" altLang="en-US"/>
              <a:t>содержащих</a:t>
            </a:r>
            <a:r>
              <a:rPr lang="en-US" altLang="ru-RU"/>
              <a:t> </a:t>
            </a:r>
            <a:r>
              <a:rPr lang="en-US" altLang="en-US"/>
              <a:t>техническую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иную</a:t>
            </a:r>
            <a:r>
              <a:rPr lang="en-US" altLang="ru-RU"/>
              <a:t> </a:t>
            </a:r>
            <a:r>
              <a:rPr lang="en-US" altLang="en-US"/>
              <a:t>информацию</a:t>
            </a:r>
            <a:r>
              <a:rPr lang="en-US" altLang="ru-RU"/>
              <a:t> </a:t>
            </a:r>
            <a:r>
              <a:rPr lang="en-US" altLang="en-US"/>
              <a:t>о</a:t>
            </a:r>
            <a:r>
              <a:rPr lang="en-US" altLang="ru-RU"/>
              <a:t> </a:t>
            </a:r>
            <a:r>
              <a:rPr lang="en-US" altLang="en-US"/>
              <a:t>жилых</a:t>
            </a:r>
            <a:r>
              <a:rPr lang="en-US" altLang="ru-RU"/>
              <a:t> </a:t>
            </a:r>
            <a:r>
              <a:rPr lang="en-US" altLang="en-US"/>
              <a:t>помещениях</a:t>
            </a:r>
            <a:r>
              <a:rPr lang="en-US" altLang="ru-RU"/>
              <a:t>, </a:t>
            </a:r>
            <a:r>
              <a:rPr lang="en-US" altLang="en-US"/>
              <a:t>связанную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обеспечением</a:t>
            </a:r>
            <a:r>
              <a:rPr lang="en-US" altLang="ru-RU"/>
              <a:t> </a:t>
            </a:r>
            <a:r>
              <a:rPr lang="en-US" altLang="en-US"/>
              <a:t>соответствия</a:t>
            </a:r>
            <a:r>
              <a:rPr lang="en-US" altLang="ru-RU"/>
              <a:t> </a:t>
            </a:r>
            <a:r>
              <a:rPr lang="en-US" altLang="en-US"/>
              <a:t>жилых</a:t>
            </a:r>
            <a:r>
              <a:rPr lang="en-US" altLang="ru-RU"/>
              <a:t> </a:t>
            </a:r>
            <a:r>
              <a:rPr lang="en-US" altLang="en-US"/>
              <a:t>помещений</a:t>
            </a:r>
            <a:r>
              <a:rPr lang="en-US" altLang="ru-RU"/>
              <a:t> </a:t>
            </a:r>
            <a:r>
              <a:rPr lang="en-US" altLang="en-US"/>
              <a:t>установленным</a:t>
            </a:r>
            <a:r>
              <a:rPr lang="en-US" altLang="ru-RU"/>
              <a:t> </a:t>
            </a:r>
            <a:r>
              <a:rPr lang="en-US" altLang="en-US"/>
              <a:t>требованиям</a:t>
            </a:r>
            <a:r>
              <a:rPr lang="en-US" altLang="ru-RU"/>
              <a:t>).</a:t>
            </a:r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1013460" y="624840"/>
            <a:ext cx="1020508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 </a:t>
            </a:r>
            <a:r>
              <a:rPr lang="ru-RU" altLang="en-US" sz="2000" b="1" i="1"/>
              <a:t>Зачем  нужен   государственный  учёт жилого фонда  и  как на нас влияет  нарушение учёта жилого фонда?</a:t>
            </a:r>
            <a:endParaRPr lang="ru-RU" altLang="en-US" sz="2000" b="1" i="1"/>
          </a:p>
          <a:p>
            <a:endParaRPr lang="ru-RU" altLang="en-US" sz="2000" b="1" i="1"/>
          </a:p>
          <a:p>
            <a:r>
              <a:rPr lang="ru-RU" altLang="en-US" sz="2000"/>
              <a:t>В нашем МКД №11  при приемке дома  были следующие сведения в РАЗРЕШЕНИИ на ввод объекта в эксалуатацию за № </a:t>
            </a:r>
            <a:r>
              <a:rPr lang="en-US" altLang="en-US" sz="2000"/>
              <a:t>RU 50502000 -2214|1-11 </a:t>
            </a:r>
            <a:r>
              <a:rPr lang="ru-RU" altLang="en-US" sz="2000"/>
              <a:t> от 17 ноября 2009 года :</a:t>
            </a:r>
            <a:endParaRPr lang="ru-RU" altLang="en-US" sz="2000"/>
          </a:p>
          <a:p>
            <a:endParaRPr lang="ru-RU" altLang="en-US" sz="2000"/>
          </a:p>
          <a:p>
            <a:r>
              <a:rPr lang="ru-RU" altLang="en-US" sz="2000"/>
              <a:t>1. Объекты нежилых помещений -13 помещений </a:t>
            </a:r>
            <a:endParaRPr lang="ru-RU" altLang="en-US" sz="2000"/>
          </a:p>
          <a:p>
            <a:r>
              <a:rPr lang="ru-RU" altLang="en-US" sz="2000"/>
              <a:t>2. Объекты жилых помещений -389 квартир</a:t>
            </a:r>
            <a:endParaRPr lang="ru-RU" altLang="en-US" sz="2000"/>
          </a:p>
          <a:p>
            <a:r>
              <a:rPr lang="ru-RU" altLang="en-US" sz="2000"/>
              <a:t>3.</a:t>
            </a:r>
            <a:r>
              <a:rPr lang="ru-RU" altLang="en-US" sz="2000">
                <a:sym typeface="+mn-ea"/>
              </a:rPr>
              <a:t>Объекты производственного назначения -КОТЕЛЬНАЯ 5 МВт</a:t>
            </a:r>
            <a:endParaRPr lang="ru-RU" altLang="en-US" sz="2000"/>
          </a:p>
          <a:p>
            <a:endParaRPr lang="ru-RU" altLang="en-US" sz="2000" b="1"/>
          </a:p>
          <a:p>
            <a:r>
              <a:rPr lang="ru-RU" altLang="en-US" sz="2000"/>
              <a:t>В 2012 году нашему дому и всем помещениям присвоены кадастровые номера, которые не изменяются при смене владельцев помещений.</a:t>
            </a:r>
            <a:endParaRPr lang="ru-RU" altLang="en-US" sz="2000"/>
          </a:p>
          <a:p>
            <a:endParaRPr lang="ru-RU" altLang="en-US" sz="2000"/>
          </a:p>
          <a:p>
            <a:r>
              <a:rPr lang="ru-RU" altLang="en-US" sz="2000" b="1">
                <a:solidFill>
                  <a:srgbClr val="C00000"/>
                </a:solidFill>
              </a:rPr>
              <a:t>НА ОДНО помещение - ОДИН кадастровый номер, а СОБСТВЕННИКОВ может быть 10 и 20!</a:t>
            </a:r>
            <a:endParaRPr lang="ru-RU" altLang="en-US" sz="2000" b="1">
              <a:solidFill>
                <a:srgbClr val="C00000"/>
              </a:solidFill>
            </a:endParaRPr>
          </a:p>
          <a:p>
            <a:endParaRPr lang="ru-RU" altLang="en-US" sz="2000"/>
          </a:p>
          <a:p>
            <a:endParaRPr lang="en-US" altLang="ru-RU" sz="2000" b="1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1257935" y="829310"/>
            <a:ext cx="1006983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 b="1">
                <a:sym typeface="+mn-ea"/>
              </a:rPr>
              <a:t>Лицензионные   НАРУШЕНИЯ  ООО «УК «Экосервис» по государственному учёту:</a:t>
            </a:r>
            <a:endParaRPr lang="ru-RU" altLang="en-US" sz="2000" b="1">
              <a:sym typeface="+mn-ea"/>
            </a:endParaRPr>
          </a:p>
          <a:p>
            <a:endParaRPr lang="ru-RU" altLang="en-US" b="1">
              <a:sym typeface="+mn-ea"/>
            </a:endParaRPr>
          </a:p>
          <a:p>
            <a:r>
              <a:rPr lang="ru-RU" altLang="en-US">
                <a:sym typeface="+mn-ea"/>
              </a:rPr>
              <a:t>МКД №11       имеет   - кадастровый номер - </a:t>
            </a:r>
            <a:r>
              <a:rPr lang="en-US" altLang="ru-RU" b="1">
                <a:sym typeface="+mn-ea"/>
              </a:rPr>
              <a:t>50:16:0000000:2470</a:t>
            </a:r>
            <a:r>
              <a:rPr lang="ru-RU" altLang="en-US" b="1">
                <a:sym typeface="+mn-ea"/>
              </a:rPr>
              <a:t>, </a:t>
            </a:r>
            <a:endParaRPr lang="ru-RU" altLang="en-US" b="1">
              <a:sym typeface="+mn-ea"/>
            </a:endParaRPr>
          </a:p>
          <a:p>
            <a:endParaRPr lang="en-US" altLang="ru-RU"/>
          </a:p>
          <a:p>
            <a:r>
              <a:rPr lang="ru-RU" altLang="en-US" b="1">
                <a:sym typeface="+mn-ea"/>
              </a:rPr>
              <a:t>НАРУШЕНИЕ №1</a:t>
            </a:r>
            <a:r>
              <a:rPr lang="ru-RU" altLang="en-US">
                <a:sym typeface="+mn-ea"/>
              </a:rPr>
              <a:t>. КОТЕЛЬНАЯ 5 МВт   -  кадастровый номер -   </a:t>
            </a:r>
            <a:r>
              <a:rPr lang="en-US" altLang="ru-RU" b="1">
                <a:sym typeface="+mn-ea"/>
              </a:rPr>
              <a:t>50:16:0601003:254,</a:t>
            </a:r>
            <a:r>
              <a:rPr lang="ru-RU" altLang="en-US" b="1" i="1"/>
              <a:t> </a:t>
            </a:r>
            <a:r>
              <a:rPr lang="ru-RU" altLang="en-US" b="1"/>
              <a:t>ч</a:t>
            </a:r>
            <a:r>
              <a:rPr lang="ru-RU" altLang="en-US"/>
              <a:t>то свидетельствует о том, что котельная находится , где -то в п. Зеленом в 2-5 км от нашего дома</a:t>
            </a:r>
            <a:r>
              <a:rPr lang="ru-RU" altLang="en-US" i="1"/>
              <a:t>  (никто не знает по документам, где находится это здание) и не входит в реестр помещений  и не получает квитанции  об оплате за жилищно-коммунальные услуги, электроэнергию  и ОДН.</a:t>
            </a:r>
            <a:endParaRPr lang="ru-RU" altLang="en-US" i="1"/>
          </a:p>
          <a:p>
            <a:r>
              <a:rPr lang="ru-RU" altLang="en-US"/>
              <a:t>  Следовательно</a:t>
            </a:r>
            <a:r>
              <a:rPr lang="ru-RU" altLang="en-US" i="1"/>
              <a:t>,  собственник  котельной  не оплачивает расходы по ТАРИФУ на содержание и ремонт , что за 10 лет составило </a:t>
            </a:r>
            <a:r>
              <a:rPr lang="ru-RU" altLang="en-US" b="1" i="1"/>
              <a:t>недополученных денежных средств в размере 2 648 000.00 рублей.</a:t>
            </a:r>
            <a:endParaRPr lang="ru-RU" altLang="en-US" b="1" i="1"/>
          </a:p>
          <a:p>
            <a:r>
              <a:rPr lang="ru-RU" altLang="en-US" i="1"/>
              <a:t>  И так, как ООО «УК «Экосервис» арендует котельную, мы ежемесячно оплачиваем аренду в размере 100 000 рублей , что составило около 13 000 000.00 рублей за 10 лет (за котельную, которая находится в 2-3 км от нас, примерное местонахождение определяется по кадастру).</a:t>
            </a:r>
            <a:endParaRPr lang="ru-RU" altLang="en-US" i="1"/>
          </a:p>
          <a:p>
            <a:r>
              <a:rPr lang="ru-RU" altLang="en-US" i="1"/>
              <a:t>   </a:t>
            </a:r>
            <a:r>
              <a:rPr lang="ru-RU" altLang="en-US"/>
              <a:t>Аргументы законности  оплаты аренды мы так и не получили.  </a:t>
            </a:r>
            <a:endParaRPr lang="ru-RU" altLang="en-US"/>
          </a:p>
          <a:p>
            <a:r>
              <a:rPr lang="ru-RU" altLang="en-US"/>
              <a:t> Мы незаконно и необоснованно  </a:t>
            </a:r>
            <a:r>
              <a:rPr lang="ru-RU" altLang="en-US" b="1"/>
              <a:t>дороже оплачиваем транспортировку тепловой энергии (ГКАЛЛ)</a:t>
            </a:r>
            <a:endParaRPr lang="ru-RU" altLang="en-US" b="1"/>
          </a:p>
          <a:p>
            <a:endParaRPr lang="ru-RU" altLang="en-US" b="1"/>
          </a:p>
          <a:p>
            <a:r>
              <a:rPr lang="ru-RU" altLang="en-US" b="1"/>
              <a:t>КОТЕЛЬНАЯ  оформлена, как отдельное здание с целью продажи, так как по ПРОЕКТУ-это наше общее имущество.</a:t>
            </a:r>
            <a:endParaRPr lang="ru-RU" altLang="en-US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2024-11-24 Кад. котельной.J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3680" y="299720"/>
            <a:ext cx="4136390" cy="6038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904240" y="556895"/>
            <a:ext cx="10015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ym typeface="+mn-ea"/>
              </a:rPr>
              <a:t>НАРУШЕНИЕ № 2 -  ВИРТУАЛЬНЫЙ  офис  ООО « УК «Экосервис» </a:t>
            </a:r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33095" y="1047115"/>
            <a:ext cx="11142980" cy="4395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В нашем  доме находится одно помещение в секции Г и Д площадью 65.6 м2,</a:t>
            </a:r>
            <a:endParaRPr lang="ru-RU" altLang="en-US"/>
          </a:p>
          <a:p>
            <a:r>
              <a:rPr lang="ru-RU" altLang="en-US"/>
              <a:t>по бумагам и кадастру  - 2 помещения:     </a:t>
            </a:r>
            <a:r>
              <a:rPr lang="ru-RU" altLang="en-US" b="1"/>
              <a:t>В проекте</a:t>
            </a:r>
            <a:r>
              <a:rPr lang="ru-RU" altLang="en-US"/>
              <a:t>  </a:t>
            </a:r>
            <a:r>
              <a:rPr lang="ru-RU" altLang="en-US" b="1"/>
              <a:t>Дома  обязательно закладывается служебное помещение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 b="1"/>
          </a:p>
          <a:p>
            <a:r>
              <a:rPr lang="ru-RU" altLang="en-US" b="1"/>
              <a:t>За виртуальный офис  , мы оплачиваем  50 000 руб/м2 , в год 600 000 руб\год;  6 000 000 руб/10 лет</a:t>
            </a:r>
            <a:endParaRPr lang="ru-RU" altLang="en-US" b="1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r>
              <a:rPr lang="ru-RU" altLang="en-US"/>
              <a:t> </a:t>
            </a:r>
            <a:endParaRPr lang="ru-RU" altLang="en-US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4420" y="1820545"/>
            <a:ext cx="4925695" cy="174434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35" y="4040505"/>
            <a:ext cx="10042525" cy="194945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6197600" y="2611755"/>
            <a:ext cx="3361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ym typeface="+mn-ea"/>
              </a:rPr>
              <a:t>общее имущество - </a:t>
            </a:r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972820" y="393700"/>
            <a:ext cx="10340975" cy="905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b="1">
                <a:sym typeface="+mn-ea"/>
              </a:rPr>
              <a:t>НАРУШЕНИЕ № 3 - виртуальные квартиры ,  нежилые помещения,  на одно помещение -2 кадастра</a:t>
            </a:r>
            <a:endParaRPr lang="ru-RU" altLang="en-US" b="1">
              <a:sym typeface="+mn-ea"/>
            </a:endParaRPr>
          </a:p>
          <a:p>
            <a:r>
              <a:rPr lang="ru-RU" altLang="en-US" b="1">
                <a:sym typeface="+mn-ea"/>
              </a:rPr>
              <a:t> квартира № 112</a:t>
            </a:r>
            <a:endParaRPr lang="ru-RU" altLang="en-US" b="1">
              <a:sym typeface="+mn-ea"/>
            </a:endParaRPr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9030" y="948055"/>
            <a:ext cx="7239000" cy="264795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30" y="3596005"/>
            <a:ext cx="7143750" cy="2384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293495" y="455295"/>
            <a:ext cx="8217535" cy="4095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ru-RU" altLang="en-US" b="1">
                <a:sym typeface="+mn-ea"/>
              </a:rPr>
              <a:t>квартира № 140</a:t>
            </a:r>
            <a:endParaRPr lang="ru-RU" altLang="en-US" b="1">
              <a:sym typeface="+mn-ea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3495" y="864870"/>
            <a:ext cx="7162800" cy="233362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830" y="3474085"/>
            <a:ext cx="7146290" cy="23914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876935" y="353060"/>
            <a:ext cx="9443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ym typeface="+mn-ea"/>
              </a:rPr>
              <a:t>квартира № 166</a:t>
            </a:r>
            <a:endParaRPr lang="ru-RU" altLang="en-US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2190" y="721360"/>
            <a:ext cx="7391400" cy="260032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45" y="3321685"/>
            <a:ext cx="6983095" cy="243903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8606155" y="1346200"/>
            <a:ext cx="32518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/>
              <a:t>Такое нарушение чревато для собственника:</a:t>
            </a:r>
            <a:endParaRPr lang="ru-RU" altLang="en-US" b="1"/>
          </a:p>
          <a:p>
            <a:endParaRPr lang="ru-RU" altLang="en-US"/>
          </a:p>
          <a:p>
            <a:r>
              <a:rPr lang="ru-RU" altLang="en-US"/>
              <a:t>1. Липовые прописки, о которых собственник и не знает</a:t>
            </a:r>
            <a:endParaRPr lang="ru-RU" altLang="en-US"/>
          </a:p>
          <a:p>
            <a:r>
              <a:rPr lang="ru-RU" altLang="en-US"/>
              <a:t>2. Липовый второй владелец квартиры имеет  возможность получить кредиты под квартиры..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4177</Words>
  <Application>WPS Presentation</Application>
  <PresentationFormat>Широкоэкранный</PresentationFormat>
  <Paragraphs>101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Georgia</vt:lpstr>
      <vt:lpstr>Times New Roman</vt:lpstr>
      <vt:lpstr>Microsoft YaHei</vt:lpstr>
      <vt:lpstr>Arial Unicode MS</vt:lpstr>
      <vt:lpstr>Calibri Light</vt:lpstr>
      <vt:lpstr>Ретро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Стрекозова</dc:creator>
  <cp:lastModifiedBy>Asus</cp:lastModifiedBy>
  <cp:revision>157</cp:revision>
  <dcterms:created xsi:type="dcterms:W3CDTF">2020-10-18T10:29:00Z</dcterms:created>
  <dcterms:modified xsi:type="dcterms:W3CDTF">2024-11-26T17:53:17Z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29363D45D004486AB8887E9EAA5D4837_13</vt:lpwstr>
  </property>
  <property fmtid="{D5CDD505-2E9C-101B-9397-08002B2CF9AE}" pid="3" name="KSOProductBuildVer">
    <vt:lpwstr>1049-12.2.0.18911</vt:lpwstr>
  </property>
</Properties>
</file>