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487" r:id="rId3"/>
    <p:sldId id="597" r:id="rId4"/>
    <p:sldId id="599" r:id="rId5"/>
    <p:sldId id="598" r:id="rId6"/>
    <p:sldId id="590" r:id="rId7"/>
    <p:sldId id="38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1" autoAdjust="0"/>
    <p:restoredTop sz="94660"/>
  </p:normalViewPr>
  <p:slideViewPr>
    <p:cSldViewPr snapToGrid="0">
      <p:cViewPr>
        <p:scale>
          <a:sx n="69" d="100"/>
          <a:sy n="69" d="100"/>
        </p:scale>
        <p:origin x="7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C6A97-DE02-4303-A8B7-97A0284DA327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D7DA8-6A4B-4C3D-9520-5B4B9963401B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4261-6E22-488F-A57E-C39E9F1EDC7E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591E-C398-4862-98B5-C20794FD7C51}" type="slidenum">
              <a:rPr lang="ru-RU" smtClean="0"/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4261-6E22-488F-A57E-C39E9F1EDC7E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591E-C398-4862-98B5-C20794FD7C5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4261-6E22-488F-A57E-C39E9F1EDC7E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591E-C398-4862-98B5-C20794FD7C5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4261-6E22-488F-A57E-C39E9F1EDC7E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591E-C398-4862-98B5-C20794FD7C5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4261-6E22-488F-A57E-C39E9F1EDC7E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591E-C398-4862-98B5-C20794FD7C5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4261-6E22-488F-A57E-C39E9F1EDC7E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591E-C398-4862-98B5-C20794FD7C51}" type="slidenum">
              <a:rPr lang="ru-RU" smtClean="0"/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4261-6E22-488F-A57E-C39E9F1EDC7E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591E-C398-4862-98B5-C20794FD7C5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4261-6E22-488F-A57E-C39E9F1EDC7E}" type="datetimeFigureOut">
              <a:rPr lang="ru-RU" smtClean="0"/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591E-C398-4862-98B5-C20794FD7C5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4261-6E22-488F-A57E-C39E9F1EDC7E}" type="datetimeFigureOut">
              <a:rPr lang="ru-RU" smtClean="0"/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591E-C398-4862-98B5-C20794FD7C5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4261-6E22-488F-A57E-C39E9F1EDC7E}" type="datetimeFigureOut">
              <a:rPr lang="ru-RU" smtClean="0"/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591E-C398-4862-98B5-C20794FD7C5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3AE4261-6E22-488F-A57E-C39E9F1EDC7E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76591E-C398-4862-98B5-C20794FD7C5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4261-6E22-488F-A57E-C39E9F1EDC7E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591E-C398-4862-98B5-C20794FD7C5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3AE4261-6E22-488F-A57E-C39E9F1EDC7E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776591E-C398-4862-98B5-C20794FD7C51}" type="slidenum">
              <a:rPr lang="ru-RU" smtClean="0"/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17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705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93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81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82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84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87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89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4720" y="1371600"/>
            <a:ext cx="7680960" cy="1691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Georgia" panose="02040502050405020303" pitchFamily="18" charset="0"/>
              </a:rPr>
              <a:t>                </a:t>
            </a:r>
            <a:r>
              <a:rPr lang="ru-RU" sz="3600" b="1" dirty="0" smtClean="0">
                <a:latin typeface="Georgia" panose="02040502050405020303" pitchFamily="18" charset="0"/>
              </a:rPr>
              <a:t>ДОКЛАД</a:t>
            </a:r>
            <a:endParaRPr lang="ru-RU" sz="3600" dirty="0" smtClean="0">
              <a:latin typeface="Georgia" panose="02040502050405020303" pitchFamily="18" charset="0"/>
            </a:endParaRPr>
          </a:p>
          <a:p>
            <a:r>
              <a:rPr lang="ru-RU" sz="2400" b="1" dirty="0" smtClean="0">
                <a:latin typeface="Georgia" panose="02040502050405020303" pitchFamily="18" charset="0"/>
              </a:rPr>
              <a:t>для отчётного  ежегодного  годового собрания собственников помещений </a:t>
            </a:r>
            <a:endParaRPr lang="ru-RU" sz="2400" b="1" dirty="0" smtClean="0">
              <a:latin typeface="Georgia" panose="02040502050405020303" pitchFamily="18" charset="0"/>
            </a:endParaRPr>
          </a:p>
          <a:p>
            <a:r>
              <a:rPr lang="ru-RU" sz="2000" dirty="0" smtClean="0">
                <a:latin typeface="Georgia" panose="02040502050405020303" pitchFamily="18" charset="0"/>
              </a:rPr>
              <a:t>     период проведения с 28.11-08.12 -2024 года  </a:t>
            </a:r>
            <a:endParaRPr lang="ru-RU" sz="2000" dirty="0">
              <a:latin typeface="Georgia" panose="02040502050405020303" pitchFamily="18" charset="0"/>
            </a:endParaRPr>
          </a:p>
        </p:txBody>
      </p:sp>
      <p:pic>
        <p:nvPicPr>
          <p:cNvPr id="3" name="Picture 2" descr="https://sovetdoma11.okis.ru/files/5/0/2/50210/Tjnkxadj6uc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13" y="1088595"/>
            <a:ext cx="2827462" cy="336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овое поле 3"/>
          <p:cNvSpPr txBox="1"/>
          <p:nvPr/>
        </p:nvSpPr>
        <p:spPr>
          <a:xfrm>
            <a:off x="3016250" y="3711575"/>
            <a:ext cx="8651875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ru-RU" altLang="en-US" sz="2800" b="1">
                <a:sym typeface="+mn-ea"/>
              </a:rPr>
              <a:t>« о владении  и распоряжении общим имуществом собственниками...» </a:t>
            </a:r>
            <a:endParaRPr lang="ru-RU" altLang="en-US" sz="2800" b="1"/>
          </a:p>
          <a:p>
            <a:r>
              <a:rPr lang="ru-RU" altLang="en-US" sz="2800" b="1"/>
              <a:t>  </a:t>
            </a:r>
            <a:endParaRPr lang="ru-RU" altLang="en-US" sz="2800" b="1"/>
          </a:p>
          <a:p>
            <a:r>
              <a:rPr lang="ru-RU" altLang="en-US" sz="2800" b="1"/>
              <a:t>     </a:t>
            </a:r>
            <a:endParaRPr lang="ru-RU" altLang="en-US" sz="28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Текстовое поле 1"/>
          <p:cNvSpPr txBox="1"/>
          <p:nvPr/>
        </p:nvSpPr>
        <p:spPr>
          <a:xfrm>
            <a:off x="673735" y="298450"/>
            <a:ext cx="10381615" cy="162052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ru-RU" altLang="en-US" b="1"/>
              <a:t>ЗАКОН :   В соответствии ст.36 Жилищного Кодекса  Российской Федерации ,</a:t>
            </a:r>
            <a:endParaRPr lang="en-US" altLang="ru-RU"/>
          </a:p>
          <a:p>
            <a:r>
              <a:rPr lang="en-US" altLang="ru-RU"/>
              <a:t>1. </a:t>
            </a:r>
            <a:r>
              <a:rPr lang="en-US" altLang="en-US"/>
              <a:t>Собственникам</a:t>
            </a:r>
            <a:r>
              <a:rPr lang="en-US" altLang="ru-RU"/>
              <a:t> </a:t>
            </a:r>
            <a:r>
              <a:rPr lang="en-US" altLang="en-US"/>
              <a:t>помещений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многоквартирном</a:t>
            </a:r>
            <a:r>
              <a:rPr lang="en-US" altLang="ru-RU"/>
              <a:t> </a:t>
            </a:r>
            <a:r>
              <a:rPr lang="en-US" altLang="en-US"/>
              <a:t>доме</a:t>
            </a:r>
            <a:r>
              <a:rPr lang="en-US" altLang="ru-RU"/>
              <a:t> </a:t>
            </a:r>
            <a:r>
              <a:rPr lang="en-US" altLang="en-US"/>
              <a:t>принадлежит</a:t>
            </a:r>
            <a:r>
              <a:rPr lang="en-US" altLang="ru-RU"/>
              <a:t> </a:t>
            </a:r>
            <a:r>
              <a:rPr lang="en-US" altLang="en-US"/>
              <a:t>на</a:t>
            </a:r>
            <a:r>
              <a:rPr lang="en-US" altLang="ru-RU"/>
              <a:t> </a:t>
            </a:r>
            <a:r>
              <a:rPr lang="en-US" altLang="en-US"/>
              <a:t>праве</a:t>
            </a:r>
            <a:r>
              <a:rPr lang="en-US" altLang="ru-RU"/>
              <a:t> </a:t>
            </a:r>
            <a:r>
              <a:rPr lang="en-US" altLang="en-US"/>
              <a:t>общей</a:t>
            </a:r>
            <a:r>
              <a:rPr lang="en-US" altLang="ru-RU"/>
              <a:t> </a:t>
            </a:r>
            <a:r>
              <a:rPr lang="en-US" altLang="en-US"/>
              <a:t>долевой</a:t>
            </a:r>
            <a:r>
              <a:rPr lang="en-US" altLang="ru-RU"/>
              <a:t> </a:t>
            </a:r>
            <a:r>
              <a:rPr lang="en-US" altLang="en-US"/>
              <a:t>собственности</a:t>
            </a:r>
            <a:r>
              <a:rPr lang="en-US" altLang="ru-RU"/>
              <a:t> </a:t>
            </a:r>
            <a:r>
              <a:rPr lang="en-US" altLang="en-US"/>
              <a:t>общее</a:t>
            </a:r>
            <a:r>
              <a:rPr lang="en-US" altLang="ru-RU"/>
              <a:t> </a:t>
            </a:r>
            <a:r>
              <a:rPr lang="en-US" altLang="en-US"/>
              <a:t>имущество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многоквартирном</a:t>
            </a:r>
            <a:r>
              <a:rPr lang="en-US" altLang="ru-RU"/>
              <a:t> </a:t>
            </a:r>
            <a:r>
              <a:rPr lang="en-US" altLang="en-US"/>
              <a:t>доме</a:t>
            </a:r>
            <a:r>
              <a:rPr lang="ru-RU" altLang="en-US"/>
              <a:t>.</a:t>
            </a:r>
            <a:endParaRPr lang="ru-RU" altLang="en-US"/>
          </a:p>
          <a:p>
            <a:endParaRPr lang="en-US" altLang="en-US"/>
          </a:p>
          <a:p>
            <a:r>
              <a:rPr lang="en-US" altLang="ru-RU"/>
              <a:t>2. </a:t>
            </a:r>
            <a:r>
              <a:rPr lang="en-US" altLang="en-US"/>
              <a:t>Собственники</a:t>
            </a:r>
            <a:r>
              <a:rPr lang="en-US" altLang="ru-RU"/>
              <a:t> </a:t>
            </a:r>
            <a:r>
              <a:rPr lang="en-US" altLang="en-US"/>
              <a:t>помещений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многоквартирном</a:t>
            </a:r>
            <a:r>
              <a:rPr lang="en-US" altLang="ru-RU"/>
              <a:t> </a:t>
            </a:r>
            <a:r>
              <a:rPr lang="en-US" altLang="en-US"/>
              <a:t>доме</a:t>
            </a:r>
            <a:r>
              <a:rPr lang="en-US" altLang="ru-RU"/>
              <a:t> </a:t>
            </a:r>
            <a:r>
              <a:rPr lang="en-US" altLang="en-US"/>
              <a:t>владеют</a:t>
            </a:r>
            <a:r>
              <a:rPr lang="en-US" altLang="ru-RU"/>
              <a:t>, </a:t>
            </a:r>
            <a:r>
              <a:rPr lang="en-US" altLang="en-US"/>
              <a:t>пользуются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установленных</a:t>
            </a:r>
            <a:r>
              <a:rPr lang="en-US" altLang="ru-RU"/>
              <a:t> </a:t>
            </a:r>
            <a:r>
              <a:rPr lang="en-US" altLang="en-US"/>
              <a:t>настоящим</a:t>
            </a:r>
            <a:r>
              <a:rPr lang="en-US" altLang="ru-RU"/>
              <a:t> </a:t>
            </a:r>
            <a:r>
              <a:rPr lang="en-US" altLang="en-US"/>
              <a:t>Кодексом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гражданским</a:t>
            </a:r>
            <a:r>
              <a:rPr lang="en-US" altLang="ru-RU"/>
              <a:t> </a:t>
            </a:r>
            <a:r>
              <a:rPr lang="en-US" altLang="en-US"/>
              <a:t>законодательством</a:t>
            </a:r>
            <a:r>
              <a:rPr lang="en-US" altLang="ru-RU"/>
              <a:t> </a:t>
            </a:r>
            <a:r>
              <a:rPr lang="en-US" altLang="en-US"/>
              <a:t>пределах</a:t>
            </a:r>
            <a:r>
              <a:rPr lang="en-US" altLang="ru-RU"/>
              <a:t> </a:t>
            </a:r>
            <a:r>
              <a:rPr lang="en-US" altLang="en-US"/>
              <a:t>распоряжаются</a:t>
            </a:r>
            <a:r>
              <a:rPr lang="en-US" altLang="ru-RU"/>
              <a:t> </a:t>
            </a:r>
            <a:r>
              <a:rPr lang="en-US" altLang="en-US"/>
              <a:t>общим</a:t>
            </a:r>
            <a:r>
              <a:rPr lang="en-US" altLang="ru-RU"/>
              <a:t> </a:t>
            </a:r>
            <a:r>
              <a:rPr lang="en-US" altLang="en-US"/>
              <a:t>имуществом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многоквартирном</a:t>
            </a:r>
            <a:r>
              <a:rPr lang="en-US" altLang="ru-RU"/>
              <a:t> </a:t>
            </a:r>
            <a:r>
              <a:rPr lang="en-US" altLang="en-US"/>
              <a:t>доме</a:t>
            </a:r>
            <a:r>
              <a:rPr lang="en-US" altLang="ru-RU"/>
              <a:t>.</a:t>
            </a:r>
            <a:endParaRPr lang="en-US" altLang="ru-RU"/>
          </a:p>
          <a:p>
            <a:endParaRPr lang="en-US" altLang="ru-RU"/>
          </a:p>
          <a:p>
            <a:r>
              <a:rPr lang="en-US" altLang="ru-RU"/>
              <a:t>3. </a:t>
            </a:r>
            <a:r>
              <a:rPr lang="en-US" altLang="en-US"/>
              <a:t>Уменьшение</a:t>
            </a:r>
            <a:r>
              <a:rPr lang="en-US" altLang="ru-RU"/>
              <a:t> </a:t>
            </a:r>
            <a:r>
              <a:rPr lang="en-US" altLang="en-US"/>
              <a:t>размера</a:t>
            </a:r>
            <a:r>
              <a:rPr lang="en-US" altLang="ru-RU"/>
              <a:t> </a:t>
            </a:r>
            <a:r>
              <a:rPr lang="en-US" altLang="en-US"/>
              <a:t>общего</a:t>
            </a:r>
            <a:r>
              <a:rPr lang="en-US" altLang="ru-RU"/>
              <a:t> </a:t>
            </a:r>
            <a:r>
              <a:rPr lang="en-US" altLang="en-US"/>
              <a:t>имущества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многоквартирном</a:t>
            </a:r>
            <a:r>
              <a:rPr lang="en-US" altLang="ru-RU"/>
              <a:t> </a:t>
            </a:r>
            <a:r>
              <a:rPr lang="en-US" altLang="en-US"/>
              <a:t>доме</a:t>
            </a:r>
            <a:r>
              <a:rPr lang="en-US" altLang="ru-RU"/>
              <a:t> </a:t>
            </a:r>
            <a:r>
              <a:rPr lang="en-US" altLang="en-US"/>
              <a:t>возможно</a:t>
            </a:r>
            <a:r>
              <a:rPr lang="en-US" altLang="ru-RU"/>
              <a:t> </a:t>
            </a:r>
            <a:r>
              <a:rPr lang="en-US" altLang="en-US"/>
              <a:t>только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согласия</a:t>
            </a:r>
            <a:r>
              <a:rPr lang="en-US" altLang="ru-RU"/>
              <a:t> </a:t>
            </a:r>
            <a:r>
              <a:rPr lang="en-US" altLang="en-US"/>
              <a:t>всех</a:t>
            </a:r>
            <a:r>
              <a:rPr lang="en-US" altLang="ru-RU"/>
              <a:t> </a:t>
            </a:r>
            <a:r>
              <a:rPr lang="en-US" altLang="en-US"/>
              <a:t>собственников</a:t>
            </a:r>
            <a:r>
              <a:rPr lang="en-US" altLang="ru-RU"/>
              <a:t> </a:t>
            </a:r>
            <a:r>
              <a:rPr lang="en-US" altLang="en-US"/>
              <a:t>помещений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данном</a:t>
            </a:r>
            <a:r>
              <a:rPr lang="en-US" altLang="ru-RU"/>
              <a:t> </a:t>
            </a:r>
            <a:r>
              <a:rPr lang="en-US" altLang="en-US"/>
              <a:t>доме</a:t>
            </a:r>
            <a:r>
              <a:rPr lang="en-US" altLang="ru-RU"/>
              <a:t> </a:t>
            </a:r>
            <a:r>
              <a:rPr lang="en-US" altLang="en-US"/>
              <a:t>путем</a:t>
            </a:r>
            <a:r>
              <a:rPr lang="en-US" altLang="ru-RU"/>
              <a:t> </a:t>
            </a:r>
            <a:r>
              <a:rPr lang="en-US" altLang="en-US"/>
              <a:t>его</a:t>
            </a:r>
            <a:r>
              <a:rPr lang="en-US" altLang="ru-RU"/>
              <a:t> </a:t>
            </a:r>
            <a:r>
              <a:rPr lang="en-US" altLang="en-US"/>
              <a:t>реконструкции</a:t>
            </a:r>
            <a:r>
              <a:rPr lang="en-US" altLang="ru-RU"/>
              <a:t>.</a:t>
            </a:r>
            <a:endParaRPr lang="en-US" altLang="ru-RU"/>
          </a:p>
          <a:p>
            <a:endParaRPr lang="en-US" altLang="ru-RU"/>
          </a:p>
          <a:p>
            <a:r>
              <a:rPr lang="en-US" altLang="ru-RU"/>
              <a:t>4. </a:t>
            </a:r>
            <a:r>
              <a:rPr lang="en-US" altLang="en-US"/>
              <a:t>По</a:t>
            </a:r>
            <a:r>
              <a:rPr lang="en-US" altLang="ru-RU"/>
              <a:t> </a:t>
            </a:r>
            <a:r>
              <a:rPr lang="en-US" altLang="en-US"/>
              <a:t>решению</a:t>
            </a:r>
            <a:r>
              <a:rPr lang="en-US" altLang="ru-RU"/>
              <a:t> </a:t>
            </a:r>
            <a:r>
              <a:rPr lang="en-US" altLang="en-US"/>
              <a:t>собственников</a:t>
            </a:r>
            <a:r>
              <a:rPr lang="en-US" altLang="ru-RU"/>
              <a:t> </a:t>
            </a:r>
            <a:r>
              <a:rPr lang="en-US" altLang="en-US"/>
              <a:t>помещений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многоквартирном</a:t>
            </a:r>
            <a:r>
              <a:rPr lang="en-US" altLang="ru-RU"/>
              <a:t> </a:t>
            </a:r>
            <a:r>
              <a:rPr lang="en-US" altLang="en-US"/>
              <a:t>доме</a:t>
            </a:r>
            <a:r>
              <a:rPr lang="en-US" altLang="ru-RU"/>
              <a:t>, </a:t>
            </a:r>
            <a:r>
              <a:rPr lang="en-US" altLang="en-US"/>
              <a:t>принятому</a:t>
            </a:r>
            <a:r>
              <a:rPr lang="en-US" altLang="ru-RU"/>
              <a:t> </a:t>
            </a:r>
            <a:r>
              <a:rPr lang="en-US" altLang="en-US"/>
              <a:t>на</a:t>
            </a:r>
            <a:r>
              <a:rPr lang="en-US" altLang="ru-RU"/>
              <a:t> </a:t>
            </a:r>
            <a:r>
              <a:rPr lang="en-US" altLang="en-US"/>
              <a:t>общем</a:t>
            </a:r>
            <a:r>
              <a:rPr lang="en-US" altLang="ru-RU"/>
              <a:t> </a:t>
            </a:r>
            <a:r>
              <a:rPr lang="en-US" altLang="en-US"/>
              <a:t>собрании</a:t>
            </a:r>
            <a:r>
              <a:rPr lang="en-US" altLang="ru-RU"/>
              <a:t> </a:t>
            </a:r>
            <a:r>
              <a:rPr lang="en-US" altLang="en-US"/>
              <a:t>таких</a:t>
            </a:r>
            <a:r>
              <a:rPr lang="en-US" altLang="ru-RU"/>
              <a:t> </a:t>
            </a:r>
            <a:r>
              <a:rPr lang="en-US" altLang="en-US"/>
              <a:t>собственников</a:t>
            </a:r>
            <a:r>
              <a:rPr lang="en-US" altLang="ru-RU"/>
              <a:t>, </a:t>
            </a:r>
            <a:r>
              <a:rPr lang="en-US" altLang="en-US"/>
              <a:t>объекты</a:t>
            </a:r>
            <a:r>
              <a:rPr lang="en-US" altLang="ru-RU"/>
              <a:t> </a:t>
            </a:r>
            <a:r>
              <a:rPr lang="en-US" altLang="en-US"/>
              <a:t>общего</a:t>
            </a:r>
            <a:r>
              <a:rPr lang="en-US" altLang="ru-RU"/>
              <a:t> </a:t>
            </a:r>
            <a:r>
              <a:rPr lang="en-US" altLang="en-US"/>
              <a:t>имущества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многоквартирном</a:t>
            </a:r>
            <a:r>
              <a:rPr lang="en-US" altLang="ru-RU"/>
              <a:t> </a:t>
            </a:r>
            <a:r>
              <a:rPr lang="en-US" altLang="en-US"/>
              <a:t>доме</a:t>
            </a:r>
            <a:r>
              <a:rPr lang="en-US" altLang="ru-RU"/>
              <a:t> </a:t>
            </a:r>
            <a:r>
              <a:rPr lang="en-US" altLang="en-US"/>
              <a:t>могут</a:t>
            </a:r>
            <a:r>
              <a:rPr lang="en-US" altLang="ru-RU"/>
              <a:t> </a:t>
            </a:r>
            <a:r>
              <a:rPr lang="en-US" altLang="en-US"/>
              <a:t>быть</a:t>
            </a:r>
            <a:r>
              <a:rPr lang="en-US" altLang="ru-RU"/>
              <a:t> </a:t>
            </a:r>
            <a:r>
              <a:rPr lang="en-US" altLang="en-US"/>
              <a:t>переданы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пользование</a:t>
            </a:r>
            <a:r>
              <a:rPr lang="en-US" altLang="ru-RU"/>
              <a:t> </a:t>
            </a:r>
            <a:r>
              <a:rPr lang="en-US" altLang="en-US"/>
              <a:t>иным</a:t>
            </a:r>
            <a:r>
              <a:rPr lang="en-US" altLang="ru-RU"/>
              <a:t> </a:t>
            </a:r>
            <a:r>
              <a:rPr lang="en-US" altLang="en-US"/>
              <a:t>лицам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случае</a:t>
            </a:r>
            <a:r>
              <a:rPr lang="en-US" altLang="ru-RU"/>
              <a:t>, </a:t>
            </a:r>
            <a:r>
              <a:rPr lang="en-US" altLang="en-US"/>
              <a:t>если</a:t>
            </a:r>
            <a:r>
              <a:rPr lang="en-US" altLang="ru-RU"/>
              <a:t> </a:t>
            </a:r>
            <a:r>
              <a:rPr lang="en-US" altLang="en-US"/>
              <a:t>это</a:t>
            </a:r>
            <a:r>
              <a:rPr lang="en-US" altLang="ru-RU"/>
              <a:t> </a:t>
            </a:r>
            <a:r>
              <a:rPr lang="en-US" altLang="en-US"/>
              <a:t>не</a:t>
            </a:r>
            <a:r>
              <a:rPr lang="en-US" altLang="ru-RU"/>
              <a:t> </a:t>
            </a:r>
            <a:r>
              <a:rPr lang="en-US" altLang="en-US"/>
              <a:t>нарушает</a:t>
            </a:r>
            <a:r>
              <a:rPr lang="en-US" altLang="ru-RU"/>
              <a:t> </a:t>
            </a:r>
            <a:r>
              <a:rPr lang="en-US" altLang="en-US"/>
              <a:t>права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законные</a:t>
            </a:r>
            <a:r>
              <a:rPr lang="en-US" altLang="ru-RU"/>
              <a:t> </a:t>
            </a:r>
            <a:r>
              <a:rPr lang="en-US" altLang="en-US"/>
              <a:t>интересы</a:t>
            </a:r>
            <a:r>
              <a:rPr lang="en-US" altLang="ru-RU"/>
              <a:t> </a:t>
            </a:r>
            <a:r>
              <a:rPr lang="en-US" altLang="en-US"/>
              <a:t>граждан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юридических</a:t>
            </a:r>
            <a:r>
              <a:rPr lang="en-US" altLang="ru-RU"/>
              <a:t> </a:t>
            </a:r>
            <a:r>
              <a:rPr lang="en-US" altLang="en-US"/>
              <a:t>лиц</a:t>
            </a:r>
            <a:r>
              <a:rPr lang="en-US" altLang="ru-RU"/>
              <a:t>.</a:t>
            </a:r>
            <a:endParaRPr lang="en-US" altLang="ru-RU"/>
          </a:p>
          <a:p>
            <a:r>
              <a:rPr lang="ru-RU" altLang="en-US" b="1">
                <a:sym typeface="+mn-ea"/>
              </a:rPr>
              <a:t>В соответствии ст.44 Жилищного Кодекса  Российской Федерации ,</a:t>
            </a:r>
            <a:endParaRPr lang="en-US" altLang="ru-RU"/>
          </a:p>
          <a:p>
            <a:r>
              <a:rPr lang="en-US" altLang="ru-RU"/>
              <a:t>1. </a:t>
            </a:r>
            <a:r>
              <a:rPr lang="en-US" altLang="en-US"/>
              <a:t>Общее</a:t>
            </a:r>
            <a:r>
              <a:rPr lang="en-US" altLang="ru-RU"/>
              <a:t> </a:t>
            </a:r>
            <a:r>
              <a:rPr lang="en-US" altLang="en-US"/>
              <a:t>собрание</a:t>
            </a:r>
            <a:r>
              <a:rPr lang="en-US" altLang="ru-RU"/>
              <a:t> </a:t>
            </a:r>
            <a:r>
              <a:rPr lang="en-US" altLang="en-US"/>
              <a:t>собственников</a:t>
            </a:r>
            <a:r>
              <a:rPr lang="en-US" altLang="ru-RU"/>
              <a:t> </a:t>
            </a:r>
            <a:r>
              <a:rPr lang="en-US" altLang="en-US"/>
              <a:t>помещений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многоквартирном</a:t>
            </a:r>
            <a:r>
              <a:rPr lang="en-US" altLang="ru-RU"/>
              <a:t> </a:t>
            </a:r>
            <a:r>
              <a:rPr lang="en-US" altLang="en-US"/>
              <a:t>доме</a:t>
            </a:r>
            <a:r>
              <a:rPr lang="en-US" altLang="ru-RU"/>
              <a:t> </a:t>
            </a:r>
            <a:r>
              <a:rPr lang="en-US" altLang="en-US"/>
              <a:t>является</a:t>
            </a:r>
            <a:r>
              <a:rPr lang="en-US" altLang="ru-RU"/>
              <a:t> </a:t>
            </a:r>
            <a:r>
              <a:rPr lang="en-US" altLang="en-US"/>
              <a:t>органом</a:t>
            </a:r>
            <a:r>
              <a:rPr lang="en-US" altLang="ru-RU"/>
              <a:t> </a:t>
            </a:r>
            <a:r>
              <a:rPr lang="en-US" altLang="en-US"/>
              <a:t>управления</a:t>
            </a:r>
            <a:r>
              <a:rPr lang="en-US" altLang="ru-RU"/>
              <a:t> </a:t>
            </a:r>
            <a:r>
              <a:rPr lang="en-US" altLang="en-US"/>
              <a:t>многоквартирным</a:t>
            </a:r>
            <a:r>
              <a:rPr lang="en-US" altLang="ru-RU"/>
              <a:t> </a:t>
            </a:r>
            <a:r>
              <a:rPr lang="en-US" altLang="en-US"/>
              <a:t>домом</a:t>
            </a:r>
            <a:r>
              <a:rPr lang="en-US" altLang="ru-RU"/>
              <a:t>. </a:t>
            </a:r>
            <a:r>
              <a:rPr lang="en-US" altLang="en-US"/>
              <a:t>Общее</a:t>
            </a:r>
            <a:r>
              <a:rPr lang="en-US" altLang="ru-RU"/>
              <a:t> </a:t>
            </a:r>
            <a:r>
              <a:rPr lang="en-US" altLang="en-US"/>
              <a:t>собрание</a:t>
            </a:r>
            <a:r>
              <a:rPr lang="en-US" altLang="ru-RU"/>
              <a:t> </a:t>
            </a:r>
            <a:r>
              <a:rPr lang="en-US" altLang="en-US"/>
              <a:t>собственников</a:t>
            </a:r>
            <a:r>
              <a:rPr lang="en-US" altLang="ru-RU"/>
              <a:t> </a:t>
            </a:r>
            <a:r>
              <a:rPr lang="en-US" altLang="en-US"/>
              <a:t>помещений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многоквартирном</a:t>
            </a:r>
            <a:r>
              <a:rPr lang="en-US" altLang="ru-RU"/>
              <a:t> </a:t>
            </a:r>
            <a:r>
              <a:rPr lang="en-US" altLang="en-US"/>
              <a:t>доме</a:t>
            </a:r>
            <a:r>
              <a:rPr lang="en-US" altLang="ru-RU"/>
              <a:t> </a:t>
            </a:r>
            <a:r>
              <a:rPr lang="en-US" altLang="en-US"/>
              <a:t>проводится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целях</a:t>
            </a:r>
            <a:r>
              <a:rPr lang="en-US" altLang="ru-RU"/>
              <a:t> </a:t>
            </a:r>
            <a:r>
              <a:rPr lang="en-US" altLang="en-US"/>
              <a:t>управления</a:t>
            </a:r>
            <a:r>
              <a:rPr lang="en-US" altLang="ru-RU"/>
              <a:t> </a:t>
            </a:r>
            <a:r>
              <a:rPr lang="en-US" altLang="en-US"/>
              <a:t>многоквартирным</a:t>
            </a:r>
            <a:r>
              <a:rPr lang="en-US" altLang="ru-RU"/>
              <a:t> </a:t>
            </a:r>
            <a:r>
              <a:rPr lang="en-US" altLang="en-US"/>
              <a:t>домом</a:t>
            </a:r>
            <a:r>
              <a:rPr lang="en-US" altLang="ru-RU"/>
              <a:t> </a:t>
            </a:r>
            <a:r>
              <a:rPr lang="en-US" altLang="en-US"/>
              <a:t>путем</a:t>
            </a:r>
            <a:r>
              <a:rPr lang="en-US" altLang="ru-RU"/>
              <a:t> </a:t>
            </a:r>
            <a:r>
              <a:rPr lang="en-US" altLang="en-US"/>
              <a:t>обсуждения</a:t>
            </a:r>
            <a:r>
              <a:rPr lang="en-US" altLang="ru-RU"/>
              <a:t> </a:t>
            </a:r>
            <a:r>
              <a:rPr lang="en-US" altLang="en-US"/>
              <a:t>вопросов</a:t>
            </a:r>
            <a:r>
              <a:rPr lang="en-US" altLang="ru-RU"/>
              <a:t> </a:t>
            </a:r>
            <a:r>
              <a:rPr lang="en-US" altLang="en-US"/>
              <a:t>повестки</a:t>
            </a:r>
            <a:r>
              <a:rPr lang="en-US" altLang="ru-RU"/>
              <a:t> </a:t>
            </a:r>
            <a:r>
              <a:rPr lang="en-US" altLang="en-US"/>
              <a:t>дня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принятия</a:t>
            </a:r>
            <a:r>
              <a:rPr lang="en-US" altLang="ru-RU"/>
              <a:t> </a:t>
            </a:r>
            <a:r>
              <a:rPr lang="en-US" altLang="en-US"/>
              <a:t>решений</a:t>
            </a:r>
            <a:r>
              <a:rPr lang="en-US" altLang="ru-RU"/>
              <a:t> </a:t>
            </a:r>
            <a:r>
              <a:rPr lang="en-US" altLang="en-US"/>
              <a:t>по</a:t>
            </a:r>
            <a:r>
              <a:rPr lang="en-US" altLang="ru-RU"/>
              <a:t> </a:t>
            </a:r>
            <a:r>
              <a:rPr lang="en-US" altLang="en-US"/>
              <a:t>вопросам</a:t>
            </a:r>
            <a:r>
              <a:rPr lang="en-US" altLang="ru-RU"/>
              <a:t>, </a:t>
            </a:r>
            <a:r>
              <a:rPr lang="en-US" altLang="en-US"/>
              <a:t>поставленным</a:t>
            </a:r>
            <a:r>
              <a:rPr lang="en-US" altLang="ru-RU"/>
              <a:t> </a:t>
            </a:r>
            <a:r>
              <a:rPr lang="en-US" altLang="en-US"/>
              <a:t>на</a:t>
            </a:r>
            <a:r>
              <a:rPr lang="en-US" altLang="ru-RU"/>
              <a:t> </a:t>
            </a:r>
            <a:r>
              <a:rPr lang="en-US" altLang="en-US"/>
              <a:t>голосование</a:t>
            </a:r>
            <a:r>
              <a:rPr lang="en-US" altLang="ru-RU"/>
              <a:t>.</a:t>
            </a:r>
            <a:r>
              <a:rPr lang="ru-RU" altLang="en-US"/>
              <a:t> ( ни ООО «УК «Экосервис», ни ТСН «Наш Дом-11»  управляет МКД №11, а собрание собственников) </a:t>
            </a:r>
            <a:endParaRPr lang="en-US" altLang="ru-RU"/>
          </a:p>
          <a:p>
            <a:endParaRPr lang="en-US" alt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Текстовое поле 3"/>
          <p:cNvSpPr txBox="1"/>
          <p:nvPr/>
        </p:nvSpPr>
        <p:spPr>
          <a:xfrm>
            <a:off x="972185" y="679450"/>
            <a:ext cx="10995025" cy="53543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ru-RU" altLang="en-US" b="1">
                <a:sym typeface="+mn-ea"/>
              </a:rPr>
              <a:t>Большинством собственников,  что подтвержено в суде,   создано 28 ноября 2018 года </a:t>
            </a:r>
            <a:endParaRPr lang="ru-RU" altLang="en-US" b="1">
              <a:sym typeface="+mn-ea"/>
            </a:endParaRPr>
          </a:p>
          <a:p>
            <a:endParaRPr lang="ru-RU" altLang="en-US" b="1">
              <a:sym typeface="+mn-ea"/>
            </a:endParaRPr>
          </a:p>
          <a:p>
            <a:r>
              <a:rPr lang="ru-RU" altLang="en-US" b="1">
                <a:sym typeface="+mn-ea"/>
              </a:rPr>
              <a:t>В соответствии ст.135 Жилищного Кодекса  Российской Федераци</a:t>
            </a:r>
            <a:endParaRPr lang="en-US" altLang="ru-RU"/>
          </a:p>
          <a:p>
            <a:r>
              <a:rPr lang="en-US" altLang="ru-RU">
                <a:sym typeface="+mn-ea"/>
              </a:rPr>
              <a:t>1. </a:t>
            </a:r>
            <a:r>
              <a:rPr lang="en-US" altLang="en-US">
                <a:sym typeface="+mn-ea"/>
              </a:rPr>
              <a:t>Товариществом</a:t>
            </a:r>
            <a:r>
              <a:rPr lang="en-US" altLang="ru-RU">
                <a:sym typeface="+mn-ea"/>
              </a:rPr>
              <a:t> </a:t>
            </a:r>
            <a:r>
              <a:rPr lang="en-US" altLang="en-US">
                <a:sym typeface="+mn-ea"/>
              </a:rPr>
              <a:t>собственников</a:t>
            </a:r>
            <a:r>
              <a:rPr lang="en-US" altLang="ru-RU">
                <a:sym typeface="+mn-ea"/>
              </a:rPr>
              <a:t> </a:t>
            </a:r>
            <a:r>
              <a:rPr lang="en-US" altLang="en-US">
                <a:sym typeface="+mn-ea"/>
              </a:rPr>
              <a:t>жилья</a:t>
            </a:r>
            <a:r>
              <a:rPr lang="en-US" altLang="ru-RU">
                <a:sym typeface="+mn-ea"/>
              </a:rPr>
              <a:t> </a:t>
            </a:r>
            <a:r>
              <a:rPr lang="en-US" altLang="en-US">
                <a:sym typeface="+mn-ea"/>
              </a:rPr>
              <a:t>признается</a:t>
            </a:r>
            <a:r>
              <a:rPr lang="en-US" altLang="ru-RU">
                <a:sym typeface="+mn-ea"/>
              </a:rPr>
              <a:t> </a:t>
            </a:r>
            <a:r>
              <a:rPr lang="en-US" altLang="en-US">
                <a:sym typeface="+mn-ea"/>
              </a:rPr>
              <a:t>вид</a:t>
            </a:r>
            <a:r>
              <a:rPr lang="en-US" altLang="ru-RU">
                <a:sym typeface="+mn-ea"/>
              </a:rPr>
              <a:t> </a:t>
            </a:r>
            <a:r>
              <a:rPr lang="en-US" altLang="en-US">
                <a:sym typeface="+mn-ea"/>
              </a:rPr>
              <a:t>товариществ</a:t>
            </a:r>
            <a:r>
              <a:rPr lang="en-US" altLang="ru-RU">
                <a:sym typeface="+mn-ea"/>
              </a:rPr>
              <a:t> </a:t>
            </a:r>
            <a:r>
              <a:rPr lang="en-US" altLang="en-US">
                <a:sym typeface="+mn-ea"/>
              </a:rPr>
              <a:t>собственников</a:t>
            </a:r>
            <a:r>
              <a:rPr lang="en-US" altLang="ru-RU">
                <a:sym typeface="+mn-ea"/>
              </a:rPr>
              <a:t> </a:t>
            </a:r>
            <a:r>
              <a:rPr lang="en-US" altLang="en-US">
                <a:sym typeface="+mn-ea"/>
              </a:rPr>
              <a:t>недвижимости</a:t>
            </a:r>
            <a:r>
              <a:rPr lang="en-US" altLang="ru-RU">
                <a:sym typeface="+mn-ea"/>
              </a:rPr>
              <a:t>, </a:t>
            </a:r>
            <a:r>
              <a:rPr lang="en-US" altLang="en-US">
                <a:sym typeface="+mn-ea"/>
              </a:rPr>
              <a:t>представляющий</a:t>
            </a:r>
            <a:r>
              <a:rPr lang="en-US" altLang="ru-RU">
                <a:sym typeface="+mn-ea"/>
              </a:rPr>
              <a:t> </a:t>
            </a:r>
            <a:r>
              <a:rPr lang="en-US" altLang="en-US">
                <a:sym typeface="+mn-ea"/>
              </a:rPr>
              <a:t>собой</a:t>
            </a:r>
            <a:r>
              <a:rPr lang="en-US" altLang="ru-RU">
                <a:sym typeface="+mn-ea"/>
              </a:rPr>
              <a:t> </a:t>
            </a:r>
            <a:r>
              <a:rPr lang="en-US" altLang="en-US">
                <a:sym typeface="+mn-ea"/>
              </a:rPr>
              <a:t>объединение</a:t>
            </a:r>
            <a:r>
              <a:rPr lang="en-US" altLang="ru-RU">
                <a:sym typeface="+mn-ea"/>
              </a:rPr>
              <a:t> </a:t>
            </a:r>
            <a:r>
              <a:rPr lang="en-US" altLang="en-US">
                <a:sym typeface="+mn-ea"/>
              </a:rPr>
              <a:t>собственников</a:t>
            </a:r>
            <a:r>
              <a:rPr lang="en-US" altLang="ru-RU">
                <a:sym typeface="+mn-ea"/>
              </a:rPr>
              <a:t> </a:t>
            </a:r>
            <a:r>
              <a:rPr lang="en-US" altLang="en-US">
                <a:sym typeface="+mn-ea"/>
              </a:rPr>
              <a:t>помещений</a:t>
            </a:r>
            <a:r>
              <a:rPr lang="en-US" altLang="ru-RU">
                <a:sym typeface="+mn-ea"/>
              </a:rPr>
              <a:t> </a:t>
            </a:r>
            <a:r>
              <a:rPr lang="en-US" altLang="en-US">
                <a:sym typeface="+mn-ea"/>
              </a:rPr>
              <a:t>в</a:t>
            </a:r>
            <a:r>
              <a:rPr lang="en-US" altLang="ru-RU">
                <a:sym typeface="+mn-ea"/>
              </a:rPr>
              <a:t> </a:t>
            </a:r>
            <a:r>
              <a:rPr lang="en-US" altLang="en-US">
                <a:sym typeface="+mn-ea"/>
              </a:rPr>
              <a:t>многоквартирном</a:t>
            </a:r>
            <a:r>
              <a:rPr lang="en-US" altLang="ru-RU">
                <a:sym typeface="+mn-ea"/>
              </a:rPr>
              <a:t> </a:t>
            </a:r>
            <a:r>
              <a:rPr lang="en-US" altLang="en-US">
                <a:sym typeface="+mn-ea"/>
              </a:rPr>
              <a:t>доме</a:t>
            </a:r>
            <a:r>
              <a:rPr lang="en-US" altLang="ru-RU">
                <a:sym typeface="+mn-ea"/>
              </a:rPr>
              <a:t> </a:t>
            </a:r>
            <a:r>
              <a:rPr lang="en-US" altLang="en-US">
                <a:sym typeface="+mn-ea"/>
              </a:rPr>
              <a:t>для</a:t>
            </a:r>
            <a:r>
              <a:rPr lang="en-US" altLang="ru-RU">
                <a:sym typeface="+mn-ea"/>
              </a:rPr>
              <a:t> </a:t>
            </a:r>
            <a:r>
              <a:rPr lang="en-US" altLang="en-US">
                <a:sym typeface="+mn-ea"/>
              </a:rPr>
              <a:t>совместного</a:t>
            </a:r>
            <a:r>
              <a:rPr lang="en-US" altLang="ru-RU">
                <a:sym typeface="+mn-ea"/>
              </a:rPr>
              <a:t> </a:t>
            </a:r>
            <a:r>
              <a:rPr lang="en-US" altLang="en-US">
                <a:sym typeface="+mn-ea"/>
              </a:rPr>
              <a:t>управления</a:t>
            </a:r>
            <a:r>
              <a:rPr lang="en-US" altLang="ru-RU">
                <a:sym typeface="+mn-ea"/>
              </a:rPr>
              <a:t> </a:t>
            </a:r>
            <a:r>
              <a:rPr lang="en-US" altLang="en-US">
                <a:sym typeface="+mn-ea"/>
              </a:rPr>
              <a:t>общим</a:t>
            </a:r>
            <a:r>
              <a:rPr lang="en-US" altLang="ru-RU">
                <a:sym typeface="+mn-ea"/>
              </a:rPr>
              <a:t> </a:t>
            </a:r>
            <a:r>
              <a:rPr lang="en-US" altLang="en-US">
                <a:sym typeface="+mn-ea"/>
              </a:rPr>
              <a:t>имуществом</a:t>
            </a:r>
            <a:r>
              <a:rPr lang="en-US" altLang="ru-RU">
                <a:sym typeface="+mn-ea"/>
              </a:rPr>
              <a:t> </a:t>
            </a:r>
            <a:r>
              <a:rPr lang="en-US" altLang="en-US">
                <a:sym typeface="+mn-ea"/>
              </a:rPr>
              <a:t>в</a:t>
            </a:r>
            <a:r>
              <a:rPr lang="en-US" altLang="ru-RU">
                <a:sym typeface="+mn-ea"/>
              </a:rPr>
              <a:t> </a:t>
            </a:r>
            <a:r>
              <a:rPr lang="en-US" altLang="en-US">
                <a:sym typeface="+mn-ea"/>
              </a:rPr>
              <a:t>многоквартирном</a:t>
            </a:r>
            <a:r>
              <a:rPr lang="en-US" altLang="ru-RU">
                <a:sym typeface="+mn-ea"/>
              </a:rPr>
              <a:t> </a:t>
            </a:r>
            <a:r>
              <a:rPr lang="en-US" altLang="en-US">
                <a:sym typeface="+mn-ea"/>
              </a:rPr>
              <a:t>доме</a:t>
            </a:r>
            <a:r>
              <a:rPr lang="ru-RU" altLang="en-US">
                <a:sym typeface="+mn-ea"/>
              </a:rPr>
              <a:t>, </a:t>
            </a:r>
            <a:r>
              <a:rPr lang="en-US" altLang="en-US">
                <a:sym typeface="+mn-ea"/>
              </a:rPr>
              <a:t>обеспечения</a:t>
            </a:r>
            <a:r>
              <a:rPr lang="en-US" altLang="ru-RU">
                <a:sym typeface="+mn-ea"/>
              </a:rPr>
              <a:t> </a:t>
            </a:r>
            <a:r>
              <a:rPr lang="en-US" altLang="en-US">
                <a:sym typeface="+mn-ea"/>
              </a:rPr>
              <a:t>владения</a:t>
            </a:r>
            <a:r>
              <a:rPr lang="en-US" altLang="ru-RU">
                <a:sym typeface="+mn-ea"/>
              </a:rPr>
              <a:t>, </a:t>
            </a:r>
            <a:r>
              <a:rPr lang="en-US" altLang="en-US">
                <a:sym typeface="+mn-ea"/>
              </a:rPr>
              <a:t>пользования</a:t>
            </a:r>
            <a:r>
              <a:rPr lang="en-US" altLang="ru-RU">
                <a:sym typeface="+mn-ea"/>
              </a:rPr>
              <a:t> </a:t>
            </a:r>
            <a:r>
              <a:rPr lang="en-US" altLang="en-US">
                <a:sym typeface="+mn-ea"/>
              </a:rPr>
              <a:t>и</a:t>
            </a:r>
            <a:r>
              <a:rPr lang="en-US" altLang="ru-RU">
                <a:sym typeface="+mn-ea"/>
              </a:rPr>
              <a:t> </a:t>
            </a:r>
            <a:r>
              <a:rPr lang="en-US" altLang="en-US">
                <a:sym typeface="+mn-ea"/>
              </a:rPr>
              <a:t>в</a:t>
            </a:r>
            <a:r>
              <a:rPr lang="en-US" altLang="ru-RU">
                <a:sym typeface="+mn-ea"/>
              </a:rPr>
              <a:t> </a:t>
            </a:r>
            <a:r>
              <a:rPr lang="en-US" altLang="en-US">
                <a:sym typeface="+mn-ea"/>
              </a:rPr>
              <a:t>установленных</a:t>
            </a:r>
            <a:r>
              <a:rPr lang="en-US" altLang="ru-RU">
                <a:sym typeface="+mn-ea"/>
              </a:rPr>
              <a:t> </a:t>
            </a:r>
            <a:r>
              <a:rPr lang="en-US" altLang="en-US">
                <a:sym typeface="+mn-ea"/>
              </a:rPr>
              <a:t>законодательством</a:t>
            </a:r>
            <a:r>
              <a:rPr lang="en-US" altLang="ru-RU">
                <a:sym typeface="+mn-ea"/>
              </a:rPr>
              <a:t> </a:t>
            </a:r>
            <a:r>
              <a:rPr lang="en-US" altLang="en-US">
                <a:sym typeface="+mn-ea"/>
              </a:rPr>
              <a:t>пределах</a:t>
            </a:r>
            <a:r>
              <a:rPr lang="en-US" altLang="ru-RU">
                <a:sym typeface="+mn-ea"/>
              </a:rPr>
              <a:t> </a:t>
            </a:r>
            <a:r>
              <a:rPr lang="en-US" altLang="en-US">
                <a:sym typeface="+mn-ea"/>
              </a:rPr>
              <a:t>распоряжения</a:t>
            </a:r>
            <a:r>
              <a:rPr lang="en-US" altLang="ru-RU">
                <a:sym typeface="+mn-ea"/>
              </a:rPr>
              <a:t> </a:t>
            </a:r>
            <a:r>
              <a:rPr lang="en-US" altLang="en-US">
                <a:sym typeface="+mn-ea"/>
              </a:rPr>
              <a:t>общим</a:t>
            </a:r>
            <a:r>
              <a:rPr lang="en-US" altLang="ru-RU">
                <a:sym typeface="+mn-ea"/>
              </a:rPr>
              <a:t> </a:t>
            </a:r>
            <a:r>
              <a:rPr lang="en-US" altLang="en-US">
                <a:sym typeface="+mn-ea"/>
              </a:rPr>
              <a:t>имуществом</a:t>
            </a:r>
            <a:r>
              <a:rPr lang="en-US" altLang="ru-RU">
                <a:sym typeface="+mn-ea"/>
              </a:rPr>
              <a:t> </a:t>
            </a:r>
            <a:r>
              <a:rPr lang="en-US" altLang="en-US">
                <a:sym typeface="+mn-ea"/>
              </a:rPr>
              <a:t>в</a:t>
            </a:r>
            <a:r>
              <a:rPr lang="en-US" altLang="ru-RU">
                <a:sym typeface="+mn-ea"/>
              </a:rPr>
              <a:t> </a:t>
            </a:r>
            <a:r>
              <a:rPr lang="en-US" altLang="en-US">
                <a:sym typeface="+mn-ea"/>
              </a:rPr>
              <a:t>многоквартирном</a:t>
            </a:r>
            <a:r>
              <a:rPr lang="en-US" altLang="ru-RU">
                <a:sym typeface="+mn-ea"/>
              </a:rPr>
              <a:t> </a:t>
            </a:r>
            <a:r>
              <a:rPr lang="en-US" altLang="en-US">
                <a:sym typeface="+mn-ea"/>
              </a:rPr>
              <a:t>доме</a:t>
            </a:r>
            <a:r>
              <a:rPr lang="en-US" altLang="ru-RU">
                <a:sym typeface="+mn-ea"/>
              </a:rPr>
              <a:t> </a:t>
            </a:r>
            <a:r>
              <a:rPr lang="en-US" altLang="en-US">
                <a:sym typeface="+mn-ea"/>
              </a:rPr>
              <a:t>либо</a:t>
            </a:r>
            <a:r>
              <a:rPr lang="en-US" altLang="ru-RU">
                <a:sym typeface="+mn-ea"/>
              </a:rPr>
              <a:t> </a:t>
            </a:r>
            <a:r>
              <a:rPr lang="en-US" altLang="en-US">
                <a:sym typeface="+mn-ea"/>
              </a:rPr>
              <a:t>совместного</a:t>
            </a:r>
            <a:r>
              <a:rPr lang="en-US" altLang="ru-RU">
                <a:sym typeface="+mn-ea"/>
              </a:rPr>
              <a:t> </a:t>
            </a:r>
            <a:r>
              <a:rPr lang="en-US" altLang="en-US">
                <a:sym typeface="+mn-ea"/>
              </a:rPr>
              <a:t>использования</a:t>
            </a:r>
            <a:r>
              <a:rPr lang="en-US" altLang="ru-RU">
                <a:sym typeface="+mn-ea"/>
              </a:rPr>
              <a:t> </a:t>
            </a:r>
            <a:r>
              <a:rPr lang="en-US" altLang="en-US">
                <a:sym typeface="+mn-ea"/>
              </a:rPr>
              <a:t>имущества</a:t>
            </a:r>
            <a:r>
              <a:rPr lang="en-US" altLang="ru-RU">
                <a:sym typeface="+mn-ea"/>
              </a:rPr>
              <a:t>, </a:t>
            </a:r>
            <a:r>
              <a:rPr lang="en-US" altLang="en-US">
                <a:sym typeface="+mn-ea"/>
              </a:rPr>
              <a:t>находящегося</a:t>
            </a:r>
            <a:r>
              <a:rPr lang="en-US" altLang="ru-RU">
                <a:sym typeface="+mn-ea"/>
              </a:rPr>
              <a:t> </a:t>
            </a:r>
            <a:r>
              <a:rPr lang="en-US" altLang="en-US">
                <a:sym typeface="+mn-ea"/>
              </a:rPr>
              <a:t>в</a:t>
            </a:r>
            <a:r>
              <a:rPr lang="en-US" altLang="ru-RU">
                <a:sym typeface="+mn-ea"/>
              </a:rPr>
              <a:t> </a:t>
            </a:r>
            <a:r>
              <a:rPr lang="en-US" altLang="en-US">
                <a:sym typeface="+mn-ea"/>
              </a:rPr>
              <a:t>собственности</a:t>
            </a:r>
            <a:r>
              <a:rPr lang="en-US" altLang="ru-RU">
                <a:sym typeface="+mn-ea"/>
              </a:rPr>
              <a:t> </a:t>
            </a:r>
            <a:r>
              <a:rPr lang="en-US" altLang="en-US">
                <a:sym typeface="+mn-ea"/>
              </a:rPr>
              <a:t>собственников</a:t>
            </a:r>
            <a:r>
              <a:rPr lang="en-US" altLang="ru-RU">
                <a:sym typeface="+mn-ea"/>
              </a:rPr>
              <a:t> </a:t>
            </a:r>
            <a:r>
              <a:rPr lang="en-US" altLang="en-US">
                <a:sym typeface="+mn-ea"/>
              </a:rPr>
              <a:t>помещений</a:t>
            </a:r>
            <a:r>
              <a:rPr lang="ru-RU" altLang="en-US">
                <a:sym typeface="+mn-ea"/>
              </a:rPr>
              <a:t>.</a:t>
            </a:r>
            <a:endParaRPr lang="ru-RU" altLang="en-US">
              <a:sym typeface="+mn-ea"/>
            </a:endParaRPr>
          </a:p>
          <a:p>
            <a:endParaRPr lang="ru-RU" altLang="en-US">
              <a:sym typeface="+mn-ea"/>
            </a:endParaRPr>
          </a:p>
          <a:p>
            <a:r>
              <a:rPr lang="ru-RU" altLang="en-US"/>
              <a:t>ТСН  является исполнительным органом общего собрания и обязано исполнять принятые решения.</a:t>
            </a:r>
            <a:endParaRPr lang="ru-RU" altLang="en-US"/>
          </a:p>
          <a:p>
            <a:endParaRPr lang="ru-RU" altLang="en-US"/>
          </a:p>
          <a:p>
            <a:r>
              <a:rPr lang="ru-RU" altLang="en-US"/>
              <a:t>В связи с тем, что в ТСН членов менее 50 % распоряжением общего имущества имеют право  уполномоченные лица (собственники) , утверждённые на общем собрании, которые могут быть членами ТСН, </a:t>
            </a:r>
            <a:r>
              <a:rPr lang="ru-RU" altLang="en-US" b="1"/>
              <a:t>а могут быть просто собственниками, утверждённые общим собранием.</a:t>
            </a:r>
            <a:endParaRPr lang="ru-RU" altLang="en-US" b="1"/>
          </a:p>
          <a:p>
            <a:endParaRPr lang="ru-RU" altLang="en-US" b="1"/>
          </a:p>
          <a:p>
            <a:r>
              <a:rPr lang="ru-RU" altLang="en-US" b="1"/>
              <a:t>Председателем ТСН - Марьиной Екатериной Владимировной разработаны и утверждены  Положения №4 и №10 « о порядке пользования общим имуществом», которые размещены на сайте ТСН «Наш Дом-11», определены критерии передачи общего имущества.</a:t>
            </a:r>
            <a:endParaRPr lang="en-US" altLang="en-US" b="1"/>
          </a:p>
          <a:p>
            <a:endParaRPr lang="ru-RU" altLang="en-US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Текстовое поле 3"/>
          <p:cNvSpPr txBox="1"/>
          <p:nvPr/>
        </p:nvSpPr>
        <p:spPr>
          <a:xfrm>
            <a:off x="1013460" y="624840"/>
            <a:ext cx="102050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ru-RU" altLang="en-US"/>
              <a:t> </a:t>
            </a:r>
            <a:endParaRPr lang="en-US" altLang="ru-RU" sz="2000" b="1" i="1"/>
          </a:p>
        </p:txBody>
      </p:sp>
      <p:sp>
        <p:nvSpPr>
          <p:cNvPr id="2" name="Текстовое поле 1"/>
          <p:cNvSpPr txBox="1"/>
          <p:nvPr/>
        </p:nvSpPr>
        <p:spPr>
          <a:xfrm>
            <a:off x="550545" y="475615"/>
            <a:ext cx="11035665" cy="50774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ru-RU" altLang="en-US"/>
              <a:t> В начальной стадии деятельности ТСН был поставлен вопрос о принятии решений использования поэтажных мусорные тамбуров , на апрель 2019 года было установлено двадцать помещений, о собственниках  (Ф.И.О , свидетельство о собственности) и на основании каких документов  пользуются частью общего имущества -</a:t>
            </a:r>
            <a:r>
              <a:rPr lang="ru-RU" altLang="en-US" b="1"/>
              <a:t>НАМ    НЕИЗВЕСТНЫ (правлению ТСН) !  </a:t>
            </a:r>
            <a:endParaRPr lang="ru-RU" altLang="en-US" b="1"/>
          </a:p>
          <a:p>
            <a:endParaRPr lang="ru-RU" altLang="en-US" b="1"/>
          </a:p>
          <a:p>
            <a:r>
              <a:rPr lang="ru-RU" altLang="en-US" b="1"/>
              <a:t>О</a:t>
            </a:r>
            <a:r>
              <a:rPr lang="ru-RU" altLang="en-US"/>
              <a:t>бращения в ООО «УК «Экосервис» остались без ответа, а это прямая обязанность УК сохранности общего имущества , что отражено в Договоре управления (а так же, лицензионные требования) </a:t>
            </a:r>
            <a:r>
              <a:rPr lang="ru-RU" altLang="en-US" b="1"/>
              <a:t>.</a:t>
            </a:r>
            <a:endParaRPr lang="ru-RU" altLang="en-US" b="1"/>
          </a:p>
          <a:p>
            <a:endParaRPr lang="ru-RU" altLang="en-US" b="1"/>
          </a:p>
          <a:p>
            <a:r>
              <a:rPr lang="ru-RU" altLang="en-US" b="1"/>
              <a:t>6 разрешений </a:t>
            </a:r>
            <a:r>
              <a:rPr lang="ru-RU" altLang="en-US" b="1">
                <a:sym typeface="+mn-ea"/>
              </a:rPr>
              <a:t>КОМИССИЕЙ  по общему имуществу </a:t>
            </a:r>
            <a:r>
              <a:rPr lang="ru-RU" altLang="en-US" b="1"/>
              <a:t>было выдано   на оборудование помещений .</a:t>
            </a:r>
            <a:endParaRPr lang="ru-RU" altLang="en-US" b="1"/>
          </a:p>
          <a:p>
            <a:endParaRPr lang="ru-RU" altLang="en-US" b="1"/>
          </a:p>
          <a:p>
            <a:r>
              <a:rPr lang="ru-RU" altLang="en-US" b="1">
                <a:sym typeface="+mn-ea"/>
              </a:rPr>
              <a:t>О</a:t>
            </a:r>
            <a:r>
              <a:rPr lang="ru-RU" altLang="en-US">
                <a:sym typeface="+mn-ea"/>
              </a:rPr>
              <a:t>бращения в ООО «УК «Экосервис»  о проведении инвентаризации и осмотра общего имущества уполномоченным  лицом об общего собрания Председателем ТСН - блокируются.</a:t>
            </a:r>
            <a:endParaRPr lang="ru-RU" altLang="en-US">
              <a:sym typeface="+mn-ea"/>
            </a:endParaRPr>
          </a:p>
          <a:p>
            <a:endParaRPr lang="ru-RU" altLang="en-US" b="1">
              <a:sym typeface="+mn-ea"/>
            </a:endParaRPr>
          </a:p>
          <a:p>
            <a:r>
              <a:rPr lang="ru-RU" altLang="en-US">
                <a:sym typeface="+mn-ea"/>
              </a:rPr>
              <a:t>По результатам прошлых осмотров было выявлено, что </a:t>
            </a:r>
            <a:r>
              <a:rPr lang="ru-RU" altLang="en-US">
                <a:sym typeface="+mn-ea"/>
              </a:rPr>
              <a:t>ООО «УК «Экосервис» незаконно владеет общим имуществом , незаконно отделила под котельной подвал в 169 м2 под личные нужды.</a:t>
            </a:r>
            <a:endParaRPr lang="ru-RU" altLang="en-US">
              <a:sym typeface="+mn-ea"/>
            </a:endParaRPr>
          </a:p>
          <a:p>
            <a:endParaRPr lang="ru-RU" altLang="en-US" b="1">
              <a:sym typeface="+mn-ea"/>
            </a:endParaRPr>
          </a:p>
          <a:p>
            <a:r>
              <a:rPr lang="ru-RU" altLang="en-US">
                <a:sym typeface="+mn-ea"/>
              </a:rPr>
              <a:t>Комиссией определена цена использования  подвалом.</a:t>
            </a:r>
            <a:endParaRPr lang="ru-RU" altLang="en-US" b="1"/>
          </a:p>
          <a:p>
            <a:endParaRPr lang="ru-RU" altLang="en-US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Текстовое поле 4"/>
          <p:cNvSpPr txBox="1"/>
          <p:nvPr/>
        </p:nvSpPr>
        <p:spPr>
          <a:xfrm>
            <a:off x="1170940" y="932180"/>
            <a:ext cx="9862820" cy="26809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ru-RU" altLang="en-US">
                <a:sym typeface="+mn-ea"/>
              </a:rPr>
              <a:t>ООО «УК «Экосервис»  также  воспрепятствует  собственникам  использованию   общего имущества для оборудования комнат хранения  велосипедов, колясок, лыж, санок , автошин .</a:t>
            </a:r>
            <a:endParaRPr lang="ru-RU" altLang="en-US">
              <a:sym typeface="+mn-ea"/>
            </a:endParaRPr>
          </a:p>
          <a:p>
            <a:endParaRPr lang="ru-RU" altLang="en-US">
              <a:sym typeface="+mn-ea"/>
            </a:endParaRPr>
          </a:p>
          <a:p>
            <a:r>
              <a:rPr lang="ru-RU" altLang="en-US">
                <a:sym typeface="+mn-ea"/>
              </a:rPr>
              <a:t>поэтому на объявление  </a:t>
            </a:r>
            <a:r>
              <a:rPr lang="ru-RU" altLang="en-US">
                <a:sym typeface="+mn-ea"/>
              </a:rPr>
              <a:t>ООО «УК «Экосервис»  отвечаем...</a:t>
            </a:r>
            <a:endParaRPr lang="ru-RU" altLang="en-US">
              <a:sym typeface="+mn-ea"/>
            </a:endParaRPr>
          </a:p>
          <a:p>
            <a:endParaRPr lang="ru-RU" altLang="en-US">
              <a:sym typeface="+mn-ea"/>
            </a:endParaRPr>
          </a:p>
        </p:txBody>
      </p:sp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16800" y="1654810"/>
            <a:ext cx="4128135" cy="4415790"/>
          </a:xfrm>
          <a:prstGeom prst="rect">
            <a:avLst/>
          </a:prstGeom>
        </p:spPr>
      </p:pic>
      <p:sp>
        <p:nvSpPr>
          <p:cNvPr id="7" name="Текстовое поле 6"/>
          <p:cNvSpPr txBox="1"/>
          <p:nvPr/>
        </p:nvSpPr>
        <p:spPr>
          <a:xfrm>
            <a:off x="836295" y="4040505"/>
            <a:ext cx="5878195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ru-RU" altLang="en-US"/>
              <a:t>«...Мы поддерживаем,  но ТРЕБУЕМ...вернуть колясочные на первых этажах, проданных за 8000 рублей, </a:t>
            </a:r>
            <a:r>
              <a:rPr lang="ru-RU" altLang="en-US" b="1"/>
              <a:t>и подвальное помещение в 169 м2 </a:t>
            </a:r>
            <a:r>
              <a:rPr lang="ru-RU" altLang="en-US" b="1"/>
              <a:t>под котельной  для оборудования  хранения велосипедов, самокатов, колясок и других хозяйственных вещей....</a:t>
            </a:r>
            <a:endParaRPr lang="ru-RU" altLang="en-US" b="1"/>
          </a:p>
          <a:p>
            <a:r>
              <a:rPr lang="ru-RU" altLang="en-US" b="1"/>
              <a:t>и другие помещения, которые могут приносить доход от сдачи в аренду третьим лицам...</a:t>
            </a:r>
            <a:endParaRPr lang="ru-RU" altLang="en-US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Изображение 101"/>
          <p:cNvPicPr/>
          <p:nvPr/>
        </p:nvPicPr>
        <p:blipFill>
          <a:blip r:embed="rId1"/>
          <a:stretch>
            <a:fillRect/>
          </a:stretch>
        </p:blipFill>
        <p:spPr>
          <a:xfrm>
            <a:off x="1773382" y="512619"/>
            <a:ext cx="6788727" cy="3962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4278</Words>
  <Application>WPS Presentation</Application>
  <PresentationFormat>Широкоэкранный</PresentationFormat>
  <Paragraphs>55</Paragraphs>
  <Slides>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Arial</vt:lpstr>
      <vt:lpstr>SimSun</vt:lpstr>
      <vt:lpstr>Wingdings</vt:lpstr>
      <vt:lpstr>Calibri</vt:lpstr>
      <vt:lpstr>Georgia</vt:lpstr>
      <vt:lpstr>Times New Roman</vt:lpstr>
      <vt:lpstr>Microsoft YaHei</vt:lpstr>
      <vt:lpstr>Arial Unicode MS</vt:lpstr>
      <vt:lpstr>Calibri Light</vt:lpstr>
      <vt:lpstr>Ретро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Любовь Стрекозова</dc:creator>
  <cp:lastModifiedBy>Asus</cp:lastModifiedBy>
  <cp:revision>159</cp:revision>
  <dcterms:created xsi:type="dcterms:W3CDTF">2020-10-18T10:29:00Z</dcterms:created>
  <dcterms:modified xsi:type="dcterms:W3CDTF">2024-11-26T19:23:54Z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B2D3B60C27A74DC884911C41FE0A8728_13</vt:lpwstr>
  </property>
  <property fmtid="{D5CDD505-2E9C-101B-9397-08002B2CF9AE}" pid="3" name="KSOProductBuildVer">
    <vt:lpwstr>1049-12.2.0.18911</vt:lpwstr>
  </property>
</Properties>
</file>